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63" r:id="rId2"/>
    <p:sldId id="311" r:id="rId3"/>
    <p:sldId id="270" r:id="rId4"/>
    <p:sldId id="272" r:id="rId5"/>
    <p:sldId id="273" r:id="rId6"/>
    <p:sldId id="264" r:id="rId7"/>
    <p:sldId id="318" r:id="rId8"/>
    <p:sldId id="319" r:id="rId9"/>
    <p:sldId id="320" r:id="rId10"/>
    <p:sldId id="321" r:id="rId11"/>
    <p:sldId id="271" r:id="rId12"/>
    <p:sldId id="266" r:id="rId13"/>
    <p:sldId id="265" r:id="rId14"/>
    <p:sldId id="267" r:id="rId15"/>
    <p:sldId id="314" r:id="rId16"/>
    <p:sldId id="269" r:id="rId17"/>
    <p:sldId id="323" r:id="rId18"/>
    <p:sldId id="325" r:id="rId19"/>
    <p:sldId id="317" r:id="rId20"/>
    <p:sldId id="312" r:id="rId21"/>
    <p:sldId id="274" r:id="rId22"/>
    <p:sldId id="322" r:id="rId23"/>
    <p:sldId id="280" r:id="rId24"/>
    <p:sldId id="324" r:id="rId25"/>
    <p:sldId id="326" r:id="rId26"/>
    <p:sldId id="296" r:id="rId27"/>
    <p:sldId id="297" r:id="rId28"/>
    <p:sldId id="298" r:id="rId29"/>
    <p:sldId id="299" r:id="rId30"/>
    <p:sldId id="289" r:id="rId31"/>
    <p:sldId id="300" r:id="rId32"/>
    <p:sldId id="283" r:id="rId33"/>
    <p:sldId id="302" r:id="rId34"/>
    <p:sldId id="303" r:id="rId35"/>
    <p:sldId id="290" r:id="rId36"/>
    <p:sldId id="305" r:id="rId37"/>
    <p:sldId id="313" r:id="rId38"/>
    <p:sldId id="278" r:id="rId39"/>
    <p:sldId id="285" r:id="rId40"/>
    <p:sldId id="301" r:id="rId41"/>
    <p:sldId id="291" r:id="rId42"/>
    <p:sldId id="292" r:id="rId43"/>
    <p:sldId id="279" r:id="rId44"/>
    <p:sldId id="307" r:id="rId45"/>
    <p:sldId id="293" r:id="rId46"/>
    <p:sldId id="294" r:id="rId47"/>
    <p:sldId id="295" r:id="rId48"/>
    <p:sldId id="309" r:id="rId49"/>
    <p:sldId id="315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xmlns:mc="http://schemas.openxmlformats.org/markup-compatibility/2006" xmlns:a14="http://schemas.microsoft.com/office/drawing/2010/main" val="FF0000" mc:Ignorable="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xmlns:mc="http://schemas.openxmlformats.org/markup-compatibility/2006" xmlns:a14="http://schemas.microsoft.com/office/drawing/2010/main" val="323232" mc:Ignorable=""/>
    <a:srgbClr xmlns:mc="http://schemas.openxmlformats.org/markup-compatibility/2006" xmlns:a14="http://schemas.microsoft.com/office/drawing/2010/main" val="B02725" mc:Ignorable=""/>
    <a:srgbClr xmlns:mc="http://schemas.openxmlformats.org/markup-compatibility/2006" xmlns:a14="http://schemas.microsoft.com/office/drawing/2010/main" val="24A2E4" mc:Ignorable=""/>
    <a:srgbClr xmlns:mc="http://schemas.openxmlformats.org/markup-compatibility/2006" xmlns:a14="http://schemas.microsoft.com/office/drawing/2010/main" val="F7F7F7" mc:Ignorable=""/>
    <a:srgbClr xmlns:mc="http://schemas.openxmlformats.org/markup-compatibility/2006" xmlns:a14="http://schemas.microsoft.com/office/drawing/2010/main" val="40BDFF" mc:Ignorable=""/>
    <a:srgbClr xmlns:mc="http://schemas.openxmlformats.org/markup-compatibility/2006" xmlns:a14="http://schemas.microsoft.com/office/drawing/2010/main" val="8DC1D9" mc:Ignorable=""/>
    <a:srgbClr xmlns:mc="http://schemas.openxmlformats.org/markup-compatibility/2006" xmlns:a14="http://schemas.microsoft.com/office/drawing/2010/main" val="FFAD2D" mc:Ignorable=""/>
    <a:srgbClr xmlns:mc="http://schemas.openxmlformats.org/markup-compatibility/2006" xmlns:a14="http://schemas.microsoft.com/office/drawing/2010/main" val="95F152" mc:Ignorable="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38" autoAdjust="0"/>
    <p:restoredTop sz="87376" autoAdjust="0"/>
  </p:normalViewPr>
  <p:slideViewPr>
    <p:cSldViewPr>
      <p:cViewPr varScale="1">
        <p:scale>
          <a:sx n="77" d="100"/>
          <a:sy n="77" d="100"/>
        </p:scale>
        <p:origin x="-142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258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706FFB-8560-455F-B048-822A437585BE}" type="doc">
      <dgm:prSet loTypeId="urn:microsoft.com/office/officeart/2005/8/layout/cycle1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fr-FR"/>
        </a:p>
      </dgm:t>
    </dgm:pt>
    <dgm:pt modelId="{74C99B55-8156-4C76-979D-925447486B20}">
      <dgm:prSet phldrT="[Text]"/>
      <dgm:spPr/>
      <dgm:t>
        <a:bodyPr/>
        <a:lstStyle/>
        <a:p>
          <a:r>
            <a:rPr lang="fr-FR" dirty="0" smtClean="0">
              <a:solidFill>
                <a:schemeClr val="accent2">
                  <a:lumMod val="75000"/>
                </a:schemeClr>
              </a:solidFill>
            </a:rPr>
            <a:t>PC</a:t>
          </a:r>
          <a:endParaRPr lang="fr-FR" dirty="0">
            <a:solidFill>
              <a:schemeClr val="accent2">
                <a:lumMod val="75000"/>
              </a:schemeClr>
            </a:solidFill>
          </a:endParaRPr>
        </a:p>
      </dgm:t>
    </dgm:pt>
    <dgm:pt modelId="{E8F1AED0-D1B5-4409-8DB7-1362CAD5200C}" type="parTrans" cxnId="{994CB9C3-4BA8-49F3-B80E-D4D9EE0EFA3A}">
      <dgm:prSet/>
      <dgm:spPr/>
      <dgm:t>
        <a:bodyPr/>
        <a:lstStyle/>
        <a:p>
          <a:endParaRPr lang="fr-FR"/>
        </a:p>
      </dgm:t>
    </dgm:pt>
    <dgm:pt modelId="{6668D2AB-B2B3-426A-BD8C-514949F8582E}" type="sibTrans" cxnId="{994CB9C3-4BA8-49F3-B80E-D4D9EE0EFA3A}">
      <dgm:prSet/>
      <dgm:spPr/>
      <dgm:t>
        <a:bodyPr/>
        <a:lstStyle/>
        <a:p>
          <a:endParaRPr lang="fr-FR"/>
        </a:p>
      </dgm:t>
    </dgm:pt>
    <dgm:pt modelId="{11351FA2-E1CF-4CBB-9E77-9905C4C5D382}">
      <dgm:prSet phldrT="[Text]"/>
      <dgm:spPr/>
      <dgm:t>
        <a:bodyPr/>
        <a:lstStyle/>
        <a:p>
          <a:r>
            <a:rPr lang="fr-FR" dirty="0" smtClean="0">
              <a:solidFill>
                <a:schemeClr val="accent2">
                  <a:lumMod val="75000"/>
                </a:schemeClr>
              </a:solidFill>
            </a:rPr>
            <a:t>Mobile</a:t>
          </a:r>
          <a:endParaRPr lang="fr-FR" dirty="0">
            <a:solidFill>
              <a:schemeClr val="accent2">
                <a:lumMod val="75000"/>
              </a:schemeClr>
            </a:solidFill>
          </a:endParaRPr>
        </a:p>
      </dgm:t>
    </dgm:pt>
    <dgm:pt modelId="{2B9715DA-81CC-41D3-B367-FD9DCBDB9FCA}" type="parTrans" cxnId="{E00E9D7F-1F2F-4687-A594-90CFB53BFBAA}">
      <dgm:prSet/>
      <dgm:spPr/>
      <dgm:t>
        <a:bodyPr/>
        <a:lstStyle/>
        <a:p>
          <a:endParaRPr lang="fr-FR"/>
        </a:p>
      </dgm:t>
    </dgm:pt>
    <dgm:pt modelId="{D689245C-F76A-4DF5-9352-6AC330A394FF}" type="sibTrans" cxnId="{E00E9D7F-1F2F-4687-A594-90CFB53BFBAA}">
      <dgm:prSet/>
      <dgm:spPr/>
      <dgm:t>
        <a:bodyPr/>
        <a:lstStyle/>
        <a:p>
          <a:endParaRPr lang="fr-FR"/>
        </a:p>
      </dgm:t>
    </dgm:pt>
    <dgm:pt modelId="{8894F17D-ECB1-4120-A9EC-E1AEA1F6D3B4}">
      <dgm:prSet phldrT="[Text]"/>
      <dgm:spPr/>
      <dgm:t>
        <a:bodyPr/>
        <a:lstStyle/>
        <a:p>
          <a:r>
            <a:rPr lang="fr-FR" dirty="0" smtClean="0">
              <a:solidFill>
                <a:schemeClr val="accent2">
                  <a:lumMod val="75000"/>
                </a:schemeClr>
              </a:solidFill>
            </a:rPr>
            <a:t>Web</a:t>
          </a:r>
          <a:endParaRPr lang="fr-FR" dirty="0">
            <a:solidFill>
              <a:schemeClr val="accent2">
                <a:lumMod val="75000"/>
              </a:schemeClr>
            </a:solidFill>
          </a:endParaRPr>
        </a:p>
      </dgm:t>
    </dgm:pt>
    <dgm:pt modelId="{77876FE6-C210-4EDC-9E53-1266436C04FE}" type="parTrans" cxnId="{EA7406C0-7A96-4424-BD85-376FA6CEA16F}">
      <dgm:prSet/>
      <dgm:spPr/>
      <dgm:t>
        <a:bodyPr/>
        <a:lstStyle/>
        <a:p>
          <a:endParaRPr lang="fr-FR"/>
        </a:p>
      </dgm:t>
    </dgm:pt>
    <dgm:pt modelId="{27BA3DB8-F1A6-4E99-B6A2-48130F5EEE78}" type="sibTrans" cxnId="{EA7406C0-7A96-4424-BD85-376FA6CEA16F}">
      <dgm:prSet/>
      <dgm:spPr/>
      <dgm:t>
        <a:bodyPr/>
        <a:lstStyle/>
        <a:p>
          <a:endParaRPr lang="fr-FR"/>
        </a:p>
      </dgm:t>
    </dgm:pt>
    <dgm:pt modelId="{E06C4B30-664B-488E-8C9A-EBA1C26AF61A}" type="pres">
      <dgm:prSet presAssocID="{BB706FFB-8560-455F-B048-822A437585B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7A9E2001-CEF1-47BE-BCCA-F7BCA3F5B96C}" type="pres">
      <dgm:prSet presAssocID="{74C99B55-8156-4C76-979D-925447486B20}" presName="dummy" presStyleCnt="0"/>
      <dgm:spPr/>
    </dgm:pt>
    <dgm:pt modelId="{94231E17-5454-4655-A52B-ADEC48EF543F}" type="pres">
      <dgm:prSet presAssocID="{74C99B55-8156-4C76-979D-925447486B20}" presName="node" presStyleLbl="revTx" presStyleIdx="0" presStyleCnt="3" custScaleX="60340" custScaleY="60340" custRadScaleRad="98653" custRadScaleInc="-1806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533648C-BF6E-43F0-B983-235CBE629D7F}" type="pres">
      <dgm:prSet presAssocID="{6668D2AB-B2B3-426A-BD8C-514949F8582E}" presName="sibTrans" presStyleLbl="node1" presStyleIdx="0" presStyleCnt="3" custLinFactNeighborX="-6378"/>
      <dgm:spPr/>
      <dgm:t>
        <a:bodyPr/>
        <a:lstStyle/>
        <a:p>
          <a:endParaRPr lang="fr-FR"/>
        </a:p>
      </dgm:t>
    </dgm:pt>
    <dgm:pt modelId="{0F5904A7-FDC4-4070-8693-0E554EC3B2BE}" type="pres">
      <dgm:prSet presAssocID="{11351FA2-E1CF-4CBB-9E77-9905C4C5D382}" presName="dummy" presStyleCnt="0"/>
      <dgm:spPr/>
    </dgm:pt>
    <dgm:pt modelId="{2D70E169-ED78-477B-8041-CDC8028D90C4}" type="pres">
      <dgm:prSet presAssocID="{11351FA2-E1CF-4CBB-9E77-9905C4C5D382}" presName="node" presStyleLbl="revTx" presStyleIdx="1" presStyleCnt="3" custRadScaleRad="101261" custRadScaleInc="-2264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53200EA-3CD2-4985-8782-0D99FA891D01}" type="pres">
      <dgm:prSet presAssocID="{D689245C-F76A-4DF5-9352-6AC330A394FF}" presName="sibTrans" presStyleLbl="node1" presStyleIdx="1" presStyleCnt="3" custLinFactNeighborX="-4979"/>
      <dgm:spPr/>
      <dgm:t>
        <a:bodyPr/>
        <a:lstStyle/>
        <a:p>
          <a:endParaRPr lang="fr-FR"/>
        </a:p>
      </dgm:t>
    </dgm:pt>
    <dgm:pt modelId="{6FF1988F-FF25-418A-9DD4-B8670162EBA1}" type="pres">
      <dgm:prSet presAssocID="{8894F17D-ECB1-4120-A9EC-E1AEA1F6D3B4}" presName="dummy" presStyleCnt="0"/>
      <dgm:spPr/>
    </dgm:pt>
    <dgm:pt modelId="{2BA899D1-6BF4-464D-8EBB-66A41CFDD9FC}" type="pres">
      <dgm:prSet presAssocID="{8894F17D-ECB1-4120-A9EC-E1AEA1F6D3B4}" presName="node" presStyleLbl="revTx" presStyleIdx="2" presStyleCnt="3" custScaleX="64734" custScaleY="64734" custRadScaleRad="103139" custRadScaleInc="-2959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792BF55-6AC2-4234-9EA4-EC816B4B11A9}" type="pres">
      <dgm:prSet presAssocID="{27BA3DB8-F1A6-4E99-B6A2-48130F5EEE78}" presName="sibTrans" presStyleLbl="node1" presStyleIdx="2" presStyleCnt="3" custLinFactNeighborX="-7363"/>
      <dgm:spPr/>
      <dgm:t>
        <a:bodyPr/>
        <a:lstStyle/>
        <a:p>
          <a:endParaRPr lang="fr-FR"/>
        </a:p>
      </dgm:t>
    </dgm:pt>
  </dgm:ptLst>
  <dgm:cxnLst>
    <dgm:cxn modelId="{813CABC8-C8A7-41EC-91CA-9C2CF6892C87}" type="presOf" srcId="{D689245C-F76A-4DF5-9352-6AC330A394FF}" destId="{453200EA-3CD2-4985-8782-0D99FA891D01}" srcOrd="0" destOrd="0" presId="urn:microsoft.com/office/officeart/2005/8/layout/cycle1"/>
    <dgm:cxn modelId="{E00E9D7F-1F2F-4687-A594-90CFB53BFBAA}" srcId="{BB706FFB-8560-455F-B048-822A437585BE}" destId="{11351FA2-E1CF-4CBB-9E77-9905C4C5D382}" srcOrd="1" destOrd="0" parTransId="{2B9715DA-81CC-41D3-B367-FD9DCBDB9FCA}" sibTransId="{D689245C-F76A-4DF5-9352-6AC330A394FF}"/>
    <dgm:cxn modelId="{EDCFE3CD-1AAC-47F5-8D0A-48FCF115D748}" type="presOf" srcId="{27BA3DB8-F1A6-4E99-B6A2-48130F5EEE78}" destId="{B792BF55-6AC2-4234-9EA4-EC816B4B11A9}" srcOrd="0" destOrd="0" presId="urn:microsoft.com/office/officeart/2005/8/layout/cycle1"/>
    <dgm:cxn modelId="{EA7406C0-7A96-4424-BD85-376FA6CEA16F}" srcId="{BB706FFB-8560-455F-B048-822A437585BE}" destId="{8894F17D-ECB1-4120-A9EC-E1AEA1F6D3B4}" srcOrd="2" destOrd="0" parTransId="{77876FE6-C210-4EDC-9E53-1266436C04FE}" sibTransId="{27BA3DB8-F1A6-4E99-B6A2-48130F5EEE78}"/>
    <dgm:cxn modelId="{D7990F56-111B-420F-A9DD-2C0DB76A2A4A}" type="presOf" srcId="{11351FA2-E1CF-4CBB-9E77-9905C4C5D382}" destId="{2D70E169-ED78-477B-8041-CDC8028D90C4}" srcOrd="0" destOrd="0" presId="urn:microsoft.com/office/officeart/2005/8/layout/cycle1"/>
    <dgm:cxn modelId="{994CB9C3-4BA8-49F3-B80E-D4D9EE0EFA3A}" srcId="{BB706FFB-8560-455F-B048-822A437585BE}" destId="{74C99B55-8156-4C76-979D-925447486B20}" srcOrd="0" destOrd="0" parTransId="{E8F1AED0-D1B5-4409-8DB7-1362CAD5200C}" sibTransId="{6668D2AB-B2B3-426A-BD8C-514949F8582E}"/>
    <dgm:cxn modelId="{04BC376B-900F-4BF4-A999-422D207A404C}" type="presOf" srcId="{8894F17D-ECB1-4120-A9EC-E1AEA1F6D3B4}" destId="{2BA899D1-6BF4-464D-8EBB-66A41CFDD9FC}" srcOrd="0" destOrd="0" presId="urn:microsoft.com/office/officeart/2005/8/layout/cycle1"/>
    <dgm:cxn modelId="{6EDC2CF8-E540-42A9-936D-7FF6A94C9AA8}" type="presOf" srcId="{BB706FFB-8560-455F-B048-822A437585BE}" destId="{E06C4B30-664B-488E-8C9A-EBA1C26AF61A}" srcOrd="0" destOrd="0" presId="urn:microsoft.com/office/officeart/2005/8/layout/cycle1"/>
    <dgm:cxn modelId="{7C611F39-CE0D-4188-B2EE-BECE9567E538}" type="presOf" srcId="{6668D2AB-B2B3-426A-BD8C-514949F8582E}" destId="{8533648C-BF6E-43F0-B983-235CBE629D7F}" srcOrd="0" destOrd="0" presId="urn:microsoft.com/office/officeart/2005/8/layout/cycle1"/>
    <dgm:cxn modelId="{D6DC80B3-3DCB-421F-8B34-51077E14B240}" type="presOf" srcId="{74C99B55-8156-4C76-979D-925447486B20}" destId="{94231E17-5454-4655-A52B-ADEC48EF543F}" srcOrd="0" destOrd="0" presId="urn:microsoft.com/office/officeart/2005/8/layout/cycle1"/>
    <dgm:cxn modelId="{7E360C00-2A17-49A5-9300-D0F4E3E2AAD4}" type="presParOf" srcId="{E06C4B30-664B-488E-8C9A-EBA1C26AF61A}" destId="{7A9E2001-CEF1-47BE-BCCA-F7BCA3F5B96C}" srcOrd="0" destOrd="0" presId="urn:microsoft.com/office/officeart/2005/8/layout/cycle1"/>
    <dgm:cxn modelId="{4078DCD4-BF0E-4249-AE6E-DA3E8B3E2A76}" type="presParOf" srcId="{E06C4B30-664B-488E-8C9A-EBA1C26AF61A}" destId="{94231E17-5454-4655-A52B-ADEC48EF543F}" srcOrd="1" destOrd="0" presId="urn:microsoft.com/office/officeart/2005/8/layout/cycle1"/>
    <dgm:cxn modelId="{AB6D22EA-65B7-422A-92B6-DEF46CDC0896}" type="presParOf" srcId="{E06C4B30-664B-488E-8C9A-EBA1C26AF61A}" destId="{8533648C-BF6E-43F0-B983-235CBE629D7F}" srcOrd="2" destOrd="0" presId="urn:microsoft.com/office/officeart/2005/8/layout/cycle1"/>
    <dgm:cxn modelId="{22244364-E91A-42C9-99E3-D319965A6878}" type="presParOf" srcId="{E06C4B30-664B-488E-8C9A-EBA1C26AF61A}" destId="{0F5904A7-FDC4-4070-8693-0E554EC3B2BE}" srcOrd="3" destOrd="0" presId="urn:microsoft.com/office/officeart/2005/8/layout/cycle1"/>
    <dgm:cxn modelId="{B9977001-2FEC-4F70-B0DD-34D1A1EE06B8}" type="presParOf" srcId="{E06C4B30-664B-488E-8C9A-EBA1C26AF61A}" destId="{2D70E169-ED78-477B-8041-CDC8028D90C4}" srcOrd="4" destOrd="0" presId="urn:microsoft.com/office/officeart/2005/8/layout/cycle1"/>
    <dgm:cxn modelId="{32ADEE0F-EDB2-433C-8E8A-A7FE8A057D81}" type="presParOf" srcId="{E06C4B30-664B-488E-8C9A-EBA1C26AF61A}" destId="{453200EA-3CD2-4985-8782-0D99FA891D01}" srcOrd="5" destOrd="0" presId="urn:microsoft.com/office/officeart/2005/8/layout/cycle1"/>
    <dgm:cxn modelId="{36482E5C-BC36-4DFC-B783-B97C3EF1E739}" type="presParOf" srcId="{E06C4B30-664B-488E-8C9A-EBA1C26AF61A}" destId="{6FF1988F-FF25-418A-9DD4-B8670162EBA1}" srcOrd="6" destOrd="0" presId="urn:microsoft.com/office/officeart/2005/8/layout/cycle1"/>
    <dgm:cxn modelId="{750F2AF9-40B4-4E91-B9FD-99D2E06F88A6}" type="presParOf" srcId="{E06C4B30-664B-488E-8C9A-EBA1C26AF61A}" destId="{2BA899D1-6BF4-464D-8EBB-66A41CFDD9FC}" srcOrd="7" destOrd="0" presId="urn:microsoft.com/office/officeart/2005/8/layout/cycle1"/>
    <dgm:cxn modelId="{8C13E8F6-2AD9-4603-84D2-DF00FF0BE7D6}" type="presParOf" srcId="{E06C4B30-664B-488E-8C9A-EBA1C26AF61A}" destId="{B792BF55-6AC2-4234-9EA4-EC816B4B11A9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231E17-5454-4655-A52B-ADEC48EF543F}">
      <dsp:nvSpPr>
        <dsp:cNvPr id="0" name=""/>
        <dsp:cNvSpPr/>
      </dsp:nvSpPr>
      <dsp:spPr>
        <a:xfrm>
          <a:off x="3905855" y="459552"/>
          <a:ext cx="924969" cy="9249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700" kern="1200" dirty="0" smtClean="0">
              <a:solidFill>
                <a:schemeClr val="accent2">
                  <a:lumMod val="75000"/>
                </a:schemeClr>
              </a:solidFill>
            </a:rPr>
            <a:t>PC</a:t>
          </a:r>
          <a:endParaRPr lang="fr-FR" sz="37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3905855" y="459552"/>
        <a:ext cx="924969" cy="924969"/>
      </dsp:txXfrm>
    </dsp:sp>
    <dsp:sp modelId="{8533648C-BF6E-43F0-B983-235CBE629D7F}">
      <dsp:nvSpPr>
        <dsp:cNvPr id="0" name=""/>
        <dsp:cNvSpPr/>
      </dsp:nvSpPr>
      <dsp:spPr>
        <a:xfrm>
          <a:off x="1147638" y="33162"/>
          <a:ext cx="3622375" cy="3622375"/>
        </a:xfrm>
        <a:prstGeom prst="circularArrow">
          <a:avLst>
            <a:gd name="adj1" fmla="val 8252"/>
            <a:gd name="adj2" fmla="val 576426"/>
            <a:gd name="adj3" fmla="val 2245847"/>
            <a:gd name="adj4" fmla="val 20519489"/>
            <a:gd name="adj5" fmla="val 962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70E169-ED78-477B-8041-CDC8028D90C4}">
      <dsp:nvSpPr>
        <dsp:cNvPr id="0" name=""/>
        <dsp:cNvSpPr/>
      </dsp:nvSpPr>
      <dsp:spPr>
        <a:xfrm>
          <a:off x="2670586" y="2530598"/>
          <a:ext cx="1532929" cy="1532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700" kern="1200" dirty="0" smtClean="0">
              <a:solidFill>
                <a:schemeClr val="accent2">
                  <a:lumMod val="75000"/>
                </a:schemeClr>
              </a:solidFill>
            </a:rPr>
            <a:t>Mobile</a:t>
          </a:r>
          <a:endParaRPr lang="fr-FR" sz="37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2670586" y="2530598"/>
        <a:ext cx="1532929" cy="1532929"/>
      </dsp:txXfrm>
    </dsp:sp>
    <dsp:sp modelId="{453200EA-3CD2-4985-8782-0D99FA891D01}">
      <dsp:nvSpPr>
        <dsp:cNvPr id="0" name=""/>
        <dsp:cNvSpPr/>
      </dsp:nvSpPr>
      <dsp:spPr>
        <a:xfrm>
          <a:off x="1161787" y="1704"/>
          <a:ext cx="3622375" cy="3622375"/>
        </a:xfrm>
        <a:prstGeom prst="circularArrow">
          <a:avLst>
            <a:gd name="adj1" fmla="val 8252"/>
            <a:gd name="adj2" fmla="val 576426"/>
            <a:gd name="adj3" fmla="val 10189350"/>
            <a:gd name="adj4" fmla="val 6536360"/>
            <a:gd name="adj5" fmla="val 962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A899D1-6BF4-464D-8EBB-66A41CFDD9FC}">
      <dsp:nvSpPr>
        <dsp:cNvPr id="0" name=""/>
        <dsp:cNvSpPr/>
      </dsp:nvSpPr>
      <dsp:spPr>
        <a:xfrm>
          <a:off x="1246216" y="835372"/>
          <a:ext cx="992326" cy="992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700" kern="1200" dirty="0" smtClean="0">
              <a:solidFill>
                <a:schemeClr val="accent2">
                  <a:lumMod val="75000"/>
                </a:schemeClr>
              </a:solidFill>
            </a:rPr>
            <a:t>Web</a:t>
          </a:r>
          <a:endParaRPr lang="fr-FR" sz="37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1246216" y="835372"/>
        <a:ext cx="992326" cy="992326"/>
      </dsp:txXfrm>
    </dsp:sp>
    <dsp:sp modelId="{B792BF55-6AC2-4234-9EA4-EC816B4B11A9}">
      <dsp:nvSpPr>
        <dsp:cNvPr id="0" name=""/>
        <dsp:cNvSpPr/>
      </dsp:nvSpPr>
      <dsp:spPr>
        <a:xfrm>
          <a:off x="1067818" y="-9401"/>
          <a:ext cx="3622375" cy="3622375"/>
        </a:xfrm>
        <a:prstGeom prst="circularArrow">
          <a:avLst>
            <a:gd name="adj1" fmla="val 8252"/>
            <a:gd name="adj2" fmla="val 576426"/>
            <a:gd name="adj3" fmla="val 17467656"/>
            <a:gd name="adj4" fmla="val 13231379"/>
            <a:gd name="adj5" fmla="val 962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6901E-6AC6-4301-B72D-9D252FAF1FC9}" type="datetimeFigureOut">
              <a:rPr lang="en-US" smtClean="0"/>
              <a:pPr/>
              <a:t>6/8/2010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7B438F-4B9A-43F4-B829-8393FCE8D4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12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36479F-9FB3-4742-9E0B-7FA601D11A5A}" type="datetimeFigureOut">
              <a:rPr lang="en-US" smtClean="0"/>
              <a:pPr/>
              <a:t>6/8/2010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1A7D2B-75C1-4113-8589-E60882DC4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21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ygov.com/default.aspx?MapID=Miami311V2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>
                <a:hlinkClick r:id="rId3"/>
              </a:rPr>
              <a:t>http://www.heygov.com/default.aspx?MapID=Miami311V2</a:t>
            </a:r>
            <a:r>
              <a:rPr lang="fr-FR" dirty="0" smtClean="0"/>
              <a:t>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A7D2B-75C1-4113-8589-E60882DC4D20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Voir pour + de précisions si tu as des </a:t>
            </a:r>
            <a:r>
              <a:rPr lang="fr-FR" dirty="0" err="1" smtClean="0"/>
              <a:t>slides</a:t>
            </a:r>
            <a:r>
              <a:rPr lang="fr-FR" dirty="0" smtClean="0"/>
              <a:t> dédiés</a:t>
            </a:r>
          </a:p>
          <a:p>
            <a:endParaRPr lang="fr-FR" dirty="0" smtClean="0"/>
          </a:p>
          <a:p>
            <a:r>
              <a:rPr lang="fr-FR" dirty="0" smtClean="0"/>
              <a:t>&gt; Toute manière, en clair il reviendront</a:t>
            </a:r>
            <a:r>
              <a:rPr lang="fr-FR" baseline="0" dirty="0" smtClean="0"/>
              <a:t> vers toi ou vers </a:t>
            </a:r>
            <a:r>
              <a:rPr lang="fr-FR" baseline="0" dirty="0" err="1" smtClean="0"/>
              <a:t>MapClic</a:t>
            </a:r>
            <a:r>
              <a:rPr lang="fr-FR" baseline="0" dirty="0" smtClean="0"/>
              <a:t> pour avoir toutes les infos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A7D2B-75C1-4113-8589-E60882DC4D2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99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A7D2B-75C1-4113-8589-E60882DC4D2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99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A7D2B-75C1-4113-8589-E60882DC4D2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999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A7D2B-75C1-4113-8589-E60882DC4D2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999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A7D2B-75C1-4113-8589-E60882DC4D2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999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A7D2B-75C1-4113-8589-E60882DC4D2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999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A7D2B-75C1-4113-8589-E60882DC4D2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999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A7D2B-75C1-4113-8589-E60882DC4D2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999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A7D2B-75C1-4113-8589-E60882DC4D2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99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A7D2B-75C1-4113-8589-E60882DC4D2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999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A7D2B-75C1-4113-8589-E60882DC4D2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999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A7D2B-75C1-4113-8589-E60882DC4D20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999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A7D2B-75C1-4113-8589-E60882DC4D20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999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A7D2B-75C1-4113-8589-E60882DC4D2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99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A7D2B-75C1-4113-8589-E60882DC4D2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99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A7D2B-75C1-4113-8589-E60882DC4D20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Idéalement il faudrait le schéma avec les plateformes…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A7D2B-75C1-4113-8589-E60882DC4D2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07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Ici je vois une présentation complète de l’architecture du service avec l’explication du CDN</a:t>
            </a:r>
            <a:r>
              <a:rPr lang="fr-FR" baseline="0" dirty="0" smtClean="0"/>
              <a:t> etc.. </a:t>
            </a:r>
          </a:p>
          <a:p>
            <a:r>
              <a:rPr lang="fr-FR" baseline="0" dirty="0" smtClean="0"/>
              <a:t>Une explication d’un point de vue architecture technique en somme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A7D2B-75C1-4113-8589-E60882DC4D2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99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Virtual Earth can be used with other devices on Web, mobile, and desktop, as well as how it integrates with other Microsoft technologies.</a:t>
            </a:r>
          </a:p>
          <a:p>
            <a:r>
              <a:rPr lang="en-US" dirty="0" smtClean="0"/>
              <a:t>Also integrated with SharePoint</a:t>
            </a:r>
            <a:r>
              <a:rPr lang="en-US" baseline="0" dirty="0" smtClean="0"/>
              <a:t> and </a:t>
            </a:r>
            <a:r>
              <a:rPr lang="en-US" dirty="0" smtClean="0"/>
              <a:t>Dynamics as we saw in earlier examples.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10C4C-0E4F-4C6D-B2C8-4B9E4F41517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Virtual Earth can be used with other devices on Web, mobile, and desktop, as well as how it integrates with other Microsoft technologies.</a:t>
            </a:r>
          </a:p>
          <a:p>
            <a:r>
              <a:rPr lang="en-US" dirty="0" smtClean="0"/>
              <a:t>Also integrated with SharePoint</a:t>
            </a:r>
            <a:r>
              <a:rPr lang="en-US" baseline="0" dirty="0" smtClean="0"/>
              <a:t> and </a:t>
            </a:r>
            <a:r>
              <a:rPr lang="en-US" dirty="0" smtClean="0"/>
              <a:t>Dynamics as we saw in earlier examples.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10C4C-0E4F-4C6D-B2C8-4B9E4F41517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285860"/>
            <a:ext cx="8572560" cy="500066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>
              <a:buSzPct val="100000"/>
              <a:buFontTx/>
              <a:buBlip>
                <a:blip r:embed="rId2"/>
              </a:buBlip>
              <a:defRPr sz="2000">
                <a:ln w="12700">
                  <a:noFill/>
                </a:ln>
                <a:solidFill>
                  <a:srgbClr xmlns:mc="http://schemas.openxmlformats.org/markup-compatibility/2006" xmlns:a14="http://schemas.microsoft.com/office/drawing/2010/main" val="B02725" mc:Ignorable=""/>
                </a:solidFill>
              </a:defRPr>
            </a:lvl1pPr>
            <a:lvl2pPr marL="800100" indent="-342900">
              <a:buClr>
                <a:srgbClr xmlns:mc="http://schemas.openxmlformats.org/markup-compatibility/2006" xmlns:a14="http://schemas.microsoft.com/office/drawing/2010/main" val="B02725" mc:Ignorable=""/>
              </a:buClr>
              <a:buFont typeface="Arial" pitchFamily="34" charset="0"/>
              <a:buChar char="•"/>
              <a:defRPr sz="1800" b="1">
                <a:solidFill>
                  <a:srgbClr xmlns:mc="http://schemas.openxmlformats.org/markup-compatibility/2006" xmlns:a14="http://schemas.microsoft.com/office/drawing/2010/main" val="323232" mc:Ignorable=""/>
                </a:solidFill>
              </a:defRPr>
            </a:lvl2pPr>
            <a:lvl3pPr>
              <a:buFont typeface="Wingdings" pitchFamily="2" charset="2"/>
              <a:buChar char="§"/>
              <a:defRPr sz="1600">
                <a:solidFill>
                  <a:srgbClr xmlns:mc="http://schemas.openxmlformats.org/markup-compatibility/2006" xmlns:a14="http://schemas.microsoft.com/office/drawing/2010/main" val="323232" mc:Ignorable=""/>
                </a:solidFill>
              </a:defRPr>
            </a:lvl3pPr>
            <a:lvl4pPr>
              <a:buFont typeface="Wingdings" pitchFamily="2" charset="2"/>
              <a:buChar char="§"/>
              <a:defRPr sz="1600">
                <a:solidFill>
                  <a:srgbClr xmlns:mc="http://schemas.openxmlformats.org/markup-compatibility/2006" xmlns:a14="http://schemas.microsoft.com/office/drawing/2010/main" val="323232" mc:Ignorable=""/>
                </a:solidFill>
              </a:defRPr>
            </a:lvl4pPr>
            <a:lvl5pPr>
              <a:buFont typeface="Wingdings" pitchFamily="2" charset="2"/>
              <a:buChar char="§"/>
              <a:defRPr sz="1600">
                <a:solidFill>
                  <a:srgbClr xmlns:mc="http://schemas.openxmlformats.org/markup-compatibility/2006" xmlns:a14="http://schemas.microsoft.com/office/drawing/2010/main" val="323232" mc:Ignorable="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2357422" y="74118"/>
            <a:ext cx="6572296" cy="925990"/>
          </a:xfrm>
          <a:prstGeom prst="rect">
            <a:avLst/>
          </a:prstGeom>
          <a:noFill/>
          <a:ln>
            <a:noFill/>
          </a:ln>
        </p:spPr>
        <p:txBody>
          <a:bodyPr anchor="ctr" anchorCtr="0">
            <a:noAutofit/>
          </a:bodyPr>
          <a:lstStyle>
            <a:lvl1pPr algn="l">
              <a:defRPr sz="3600">
                <a:ln w="15875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fr-BE" dirty="0" smtClean="0"/>
              <a:t>Titre de la </a:t>
            </a:r>
            <a:r>
              <a:rPr lang="fr-BE" dirty="0" err="1" smtClean="0"/>
              <a:t>Slide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357422" y="74118"/>
            <a:ext cx="6572296" cy="92599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ln w="158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13000"/>
                    </a:prstClr>
                  </a:outerShdw>
                </a:effectLst>
                <a:latin typeface="ITCKabel" pitchFamily="50" charset="0"/>
                <a:ea typeface="+mj-ea"/>
                <a:cs typeface="+mj-cs"/>
              </a:defRPr>
            </a:lvl1pPr>
          </a:lstStyle>
          <a:p>
            <a:r>
              <a:rPr lang="fr-BE" dirty="0" smtClean="0"/>
              <a:t>Titre de la </a:t>
            </a:r>
            <a:r>
              <a:rPr lang="fr-BE" dirty="0" err="1" smtClean="0"/>
              <a:t>Slide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85720" y="1285860"/>
            <a:ext cx="4214842" cy="500066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>
              <a:buSzPct val="100000"/>
              <a:buFontTx/>
              <a:buBlip>
                <a:blip r:embed="rId2"/>
              </a:buBlip>
              <a:defRPr sz="2000">
                <a:ln w="12700">
                  <a:noFill/>
                </a:ln>
                <a:solidFill>
                  <a:srgbClr xmlns:mc="http://schemas.openxmlformats.org/markup-compatibility/2006" xmlns:a14="http://schemas.microsoft.com/office/drawing/2010/main" val="B02725" mc:Ignorable=""/>
                </a:solidFill>
              </a:defRPr>
            </a:lvl1pPr>
            <a:lvl2pPr marL="800100" indent="-342900">
              <a:buClr>
                <a:srgbClr xmlns:mc="http://schemas.openxmlformats.org/markup-compatibility/2006" xmlns:a14="http://schemas.microsoft.com/office/drawing/2010/main" val="B02725" mc:Ignorable=""/>
              </a:buClr>
              <a:buFont typeface="Arial" pitchFamily="34" charset="0"/>
              <a:buChar char="•"/>
              <a:defRPr sz="1800" b="1">
                <a:solidFill>
                  <a:srgbClr xmlns:mc="http://schemas.openxmlformats.org/markup-compatibility/2006" xmlns:a14="http://schemas.microsoft.com/office/drawing/2010/main" val="323232" mc:Ignorable=""/>
                </a:solidFill>
              </a:defRPr>
            </a:lvl2pPr>
            <a:lvl3pPr>
              <a:buFont typeface="Wingdings" pitchFamily="2" charset="2"/>
              <a:buChar char="§"/>
              <a:defRPr sz="1600">
                <a:solidFill>
                  <a:srgbClr xmlns:mc="http://schemas.openxmlformats.org/markup-compatibility/2006" xmlns:a14="http://schemas.microsoft.com/office/drawing/2010/main" val="323232" mc:Ignorable=""/>
                </a:solidFill>
              </a:defRPr>
            </a:lvl3pPr>
            <a:lvl4pPr>
              <a:buFont typeface="Wingdings" pitchFamily="2" charset="2"/>
              <a:buChar char="§"/>
              <a:defRPr sz="1600">
                <a:solidFill>
                  <a:srgbClr xmlns:mc="http://schemas.openxmlformats.org/markup-compatibility/2006" xmlns:a14="http://schemas.microsoft.com/office/drawing/2010/main" val="323232" mc:Ignorable=""/>
                </a:solidFill>
              </a:defRPr>
            </a:lvl4pPr>
            <a:lvl5pPr>
              <a:buFont typeface="Wingdings" pitchFamily="2" charset="2"/>
              <a:buChar char="§"/>
              <a:defRPr sz="1600">
                <a:solidFill>
                  <a:srgbClr xmlns:mc="http://schemas.openxmlformats.org/markup-compatibility/2006" xmlns:a14="http://schemas.microsoft.com/office/drawing/2010/main" val="323232" mc:Ignorable="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643438" y="1285860"/>
            <a:ext cx="4214842" cy="500066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>
              <a:buSzPct val="100000"/>
              <a:buFontTx/>
              <a:buBlip>
                <a:blip r:embed="rId2"/>
              </a:buBlip>
              <a:defRPr sz="2000">
                <a:ln w="12700">
                  <a:noFill/>
                </a:ln>
                <a:solidFill>
                  <a:srgbClr xmlns:mc="http://schemas.openxmlformats.org/markup-compatibility/2006" xmlns:a14="http://schemas.microsoft.com/office/drawing/2010/main" val="B02725" mc:Ignorable=""/>
                </a:solidFill>
              </a:defRPr>
            </a:lvl1pPr>
            <a:lvl2pPr marL="800100" indent="-342900">
              <a:buClr>
                <a:srgbClr xmlns:mc="http://schemas.openxmlformats.org/markup-compatibility/2006" xmlns:a14="http://schemas.microsoft.com/office/drawing/2010/main" val="B02725" mc:Ignorable=""/>
              </a:buClr>
              <a:buFont typeface="Arial" pitchFamily="34" charset="0"/>
              <a:buChar char="•"/>
              <a:defRPr sz="1800" b="1">
                <a:solidFill>
                  <a:srgbClr xmlns:mc="http://schemas.openxmlformats.org/markup-compatibility/2006" xmlns:a14="http://schemas.microsoft.com/office/drawing/2010/main" val="323232" mc:Ignorable=""/>
                </a:solidFill>
              </a:defRPr>
            </a:lvl2pPr>
            <a:lvl3pPr>
              <a:buFont typeface="Wingdings" pitchFamily="2" charset="2"/>
              <a:buChar char="§"/>
              <a:defRPr sz="1600">
                <a:solidFill>
                  <a:srgbClr xmlns:mc="http://schemas.openxmlformats.org/markup-compatibility/2006" xmlns:a14="http://schemas.microsoft.com/office/drawing/2010/main" val="323232" mc:Ignorable=""/>
                </a:solidFill>
              </a:defRPr>
            </a:lvl3pPr>
            <a:lvl4pPr>
              <a:buFont typeface="Wingdings" pitchFamily="2" charset="2"/>
              <a:buChar char="§"/>
              <a:defRPr sz="1600">
                <a:solidFill>
                  <a:srgbClr xmlns:mc="http://schemas.openxmlformats.org/markup-compatibility/2006" xmlns:a14="http://schemas.microsoft.com/office/drawing/2010/main" val="323232" mc:Ignorable=""/>
                </a:solidFill>
              </a:defRPr>
            </a:lvl4pPr>
            <a:lvl5pPr>
              <a:buFont typeface="Wingdings" pitchFamily="2" charset="2"/>
              <a:buChar char="§"/>
              <a:defRPr sz="1600">
                <a:solidFill>
                  <a:srgbClr xmlns:mc="http://schemas.openxmlformats.org/markup-compatibility/2006" xmlns:a14="http://schemas.microsoft.com/office/drawing/2010/main" val="323232" mc:Ignorable="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5720" y="1285860"/>
            <a:ext cx="4211668" cy="57150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xmlns:mc="http://schemas.openxmlformats.org/markup-compatibility/2006" xmlns:a14="http://schemas.microsoft.com/office/drawing/2010/main" val="323232" mc:Ignorable="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85860"/>
            <a:ext cx="4213255" cy="57150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xmlns:mc="http://schemas.openxmlformats.org/markup-compatibility/2006" xmlns:a14="http://schemas.microsoft.com/office/drawing/2010/main" val="323232" mc:Ignorable="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2357422" y="74118"/>
            <a:ext cx="6572296" cy="92599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ln w="158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13000"/>
                    </a:prstClr>
                  </a:outerShdw>
                </a:effectLst>
                <a:latin typeface="ITCKabel" pitchFamily="50" charset="0"/>
                <a:ea typeface="+mj-ea"/>
                <a:cs typeface="+mj-cs"/>
              </a:defRPr>
            </a:lvl1pPr>
          </a:lstStyle>
          <a:p>
            <a:r>
              <a:rPr lang="fr-BE" dirty="0" smtClean="0"/>
              <a:t>Titre de la </a:t>
            </a:r>
            <a:r>
              <a:rPr lang="fr-BE" dirty="0" err="1" smtClean="0"/>
              <a:t>Slide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285720" y="1857364"/>
            <a:ext cx="4214842" cy="442915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>
              <a:buSzPct val="100000"/>
              <a:buFontTx/>
              <a:buBlip>
                <a:blip r:embed="rId2"/>
              </a:buBlip>
              <a:defRPr sz="2000">
                <a:ln w="12700">
                  <a:noFill/>
                </a:ln>
                <a:solidFill>
                  <a:srgbClr xmlns:mc="http://schemas.openxmlformats.org/markup-compatibility/2006" xmlns:a14="http://schemas.microsoft.com/office/drawing/2010/main" val="B02725" mc:Ignorable=""/>
                </a:solidFill>
              </a:defRPr>
            </a:lvl1pPr>
            <a:lvl2pPr marL="800100" indent="-342900">
              <a:buClr>
                <a:srgbClr xmlns:mc="http://schemas.openxmlformats.org/markup-compatibility/2006" xmlns:a14="http://schemas.microsoft.com/office/drawing/2010/main" val="B02725" mc:Ignorable=""/>
              </a:buClr>
              <a:buFont typeface="Arial" pitchFamily="34" charset="0"/>
              <a:buChar char="•"/>
              <a:defRPr sz="1800" b="1">
                <a:solidFill>
                  <a:srgbClr xmlns:mc="http://schemas.openxmlformats.org/markup-compatibility/2006" xmlns:a14="http://schemas.microsoft.com/office/drawing/2010/main" val="323232" mc:Ignorable=""/>
                </a:solidFill>
              </a:defRPr>
            </a:lvl2pPr>
            <a:lvl3pPr>
              <a:buFont typeface="Wingdings" pitchFamily="2" charset="2"/>
              <a:buChar char="§"/>
              <a:defRPr sz="1600">
                <a:solidFill>
                  <a:srgbClr xmlns:mc="http://schemas.openxmlformats.org/markup-compatibility/2006" xmlns:a14="http://schemas.microsoft.com/office/drawing/2010/main" val="323232" mc:Ignorable=""/>
                </a:solidFill>
              </a:defRPr>
            </a:lvl3pPr>
            <a:lvl4pPr>
              <a:buFont typeface="Wingdings" pitchFamily="2" charset="2"/>
              <a:buChar char="§"/>
              <a:defRPr sz="1600">
                <a:solidFill>
                  <a:srgbClr xmlns:mc="http://schemas.openxmlformats.org/markup-compatibility/2006" xmlns:a14="http://schemas.microsoft.com/office/drawing/2010/main" val="323232" mc:Ignorable=""/>
                </a:solidFill>
              </a:defRPr>
            </a:lvl4pPr>
            <a:lvl5pPr>
              <a:buFont typeface="Wingdings" pitchFamily="2" charset="2"/>
              <a:buChar char="§"/>
              <a:defRPr sz="1600">
                <a:solidFill>
                  <a:srgbClr xmlns:mc="http://schemas.openxmlformats.org/markup-compatibility/2006" xmlns:a14="http://schemas.microsoft.com/office/drawing/2010/main" val="323232" mc:Ignorable="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1"/>
          </p:nvPr>
        </p:nvSpPr>
        <p:spPr>
          <a:xfrm>
            <a:off x="4643438" y="1857364"/>
            <a:ext cx="4214841" cy="442915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>
              <a:buSzPct val="100000"/>
              <a:buFontTx/>
              <a:buBlip>
                <a:blip r:embed="rId2"/>
              </a:buBlip>
              <a:defRPr sz="2000">
                <a:ln w="12700">
                  <a:noFill/>
                </a:ln>
                <a:solidFill>
                  <a:srgbClr xmlns:mc="http://schemas.openxmlformats.org/markup-compatibility/2006" xmlns:a14="http://schemas.microsoft.com/office/drawing/2010/main" val="B02725" mc:Ignorable=""/>
                </a:solidFill>
              </a:defRPr>
            </a:lvl1pPr>
            <a:lvl2pPr marL="800100" indent="-342900">
              <a:buClr>
                <a:srgbClr xmlns:mc="http://schemas.openxmlformats.org/markup-compatibility/2006" xmlns:a14="http://schemas.microsoft.com/office/drawing/2010/main" val="B02725" mc:Ignorable=""/>
              </a:buClr>
              <a:buFont typeface="Arial" pitchFamily="34" charset="0"/>
              <a:buChar char="•"/>
              <a:defRPr sz="1800" b="1">
                <a:solidFill>
                  <a:srgbClr xmlns:mc="http://schemas.openxmlformats.org/markup-compatibility/2006" xmlns:a14="http://schemas.microsoft.com/office/drawing/2010/main" val="323232" mc:Ignorable=""/>
                </a:solidFill>
              </a:defRPr>
            </a:lvl2pPr>
            <a:lvl3pPr>
              <a:buFont typeface="Wingdings" pitchFamily="2" charset="2"/>
              <a:buChar char="§"/>
              <a:defRPr sz="1600">
                <a:solidFill>
                  <a:srgbClr xmlns:mc="http://schemas.openxmlformats.org/markup-compatibility/2006" xmlns:a14="http://schemas.microsoft.com/office/drawing/2010/main" val="323232" mc:Ignorable=""/>
                </a:solidFill>
              </a:defRPr>
            </a:lvl3pPr>
            <a:lvl4pPr>
              <a:buFont typeface="Wingdings" pitchFamily="2" charset="2"/>
              <a:buChar char="§"/>
              <a:defRPr sz="1600">
                <a:solidFill>
                  <a:srgbClr xmlns:mc="http://schemas.openxmlformats.org/markup-compatibility/2006" xmlns:a14="http://schemas.microsoft.com/office/drawing/2010/main" val="323232" mc:Ignorable=""/>
                </a:solidFill>
              </a:defRPr>
            </a:lvl4pPr>
            <a:lvl5pPr>
              <a:buFont typeface="Wingdings" pitchFamily="2" charset="2"/>
              <a:buChar char="§"/>
              <a:defRPr sz="1600">
                <a:solidFill>
                  <a:srgbClr xmlns:mc="http://schemas.openxmlformats.org/markup-compatibility/2006" xmlns:a14="http://schemas.microsoft.com/office/drawing/2010/main" val="323232" mc:Ignorable="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357422" y="74118"/>
            <a:ext cx="6572296" cy="92599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ln w="158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13000"/>
                    </a:prstClr>
                  </a:outerShdw>
                </a:effectLst>
                <a:latin typeface="ITCKabel" pitchFamily="50" charset="0"/>
                <a:ea typeface="+mj-ea"/>
                <a:cs typeface="+mj-cs"/>
              </a:defRPr>
            </a:lvl1pPr>
          </a:lstStyle>
          <a:p>
            <a:r>
              <a:rPr lang="fr-BE" dirty="0" smtClean="0"/>
              <a:t>Titre de la </a:t>
            </a:r>
            <a:r>
              <a:rPr lang="fr-BE" dirty="0" err="1" smtClean="0"/>
              <a:t>Slide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1472" y="3786190"/>
            <a:ext cx="8001056" cy="64294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US" sz="3500" b="1" kern="1200" dirty="0">
                <a:ln w="19050">
                  <a:noFill/>
                </a:ln>
                <a:solidFill>
                  <a:srgbClr xmlns:mc="http://schemas.openxmlformats.org/markup-compatibility/2006" xmlns:a14="http://schemas.microsoft.com/office/drawing/2010/main" val="323232" mc:Ignorable=""/>
                </a:solidFill>
                <a:effectLst>
                  <a:outerShdw blurRad="50800" dist="38100" dir="2700000" algn="tl" rotWithShape="0">
                    <a:prstClr val="black">
                      <a:alpha val="22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642910" y="1785926"/>
            <a:ext cx="7858179" cy="2015936"/>
          </a:xfrm>
          <a:prstGeom prst="rect">
            <a:avLst/>
          </a:prstGeom>
          <a:noFill/>
          <a:effectLst/>
        </p:spPr>
        <p:txBody>
          <a:bodyPr wrap="square" lIns="91440" tIns="45720" rIns="91440" bIns="45720" anchor="b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2500" b="1" kern="1200" cap="none" spc="0" dirty="0" smtClean="0">
                <a:ln w="11430"/>
                <a:solidFill>
                  <a:srgbClr xmlns:mc="http://schemas.openxmlformats.org/markup-compatibility/2006" xmlns:a14="http://schemas.microsoft.com/office/drawing/2010/main" val="B02725" mc:Ignorable=""/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10/main" val="000000" mc:Ignorable="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rPr>
              <a:t>DEMO</a:t>
            </a:r>
            <a:endParaRPr lang="en-US" sz="12500" b="1" kern="1200" cap="none" spc="0" dirty="0">
              <a:ln w="11430"/>
              <a:solidFill>
                <a:srgbClr xmlns:mc="http://schemas.openxmlformats.org/markup-compatibility/2006" xmlns:a14="http://schemas.microsoft.com/office/drawing/2010/main" val="B02725" mc:Ignorable=""/>
              </a:solidFill>
              <a:effectLst>
                <a:outerShdw blurRad="50800" dist="39000" dir="5460000" algn="tl">
                  <a:srgbClr xmlns:mc="http://schemas.openxmlformats.org/markup-compatibility/2006" xmlns:a14="http://schemas.microsoft.com/office/drawing/2010/main" val="000000" mc:Ignorable="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2357422" y="74118"/>
            <a:ext cx="6572296" cy="92599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19050">
                <a:solidFill>
                  <a:srgbClr xmlns:mc="http://schemas.openxmlformats.org/markup-compatibility/2006" xmlns:a14="http://schemas.microsoft.com/office/drawing/2010/main" val="24A2E4" mc:Ignorable="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13000"/>
                  </a:prstClr>
                </a:outerShdw>
              </a:effectLst>
              <a:uLnTx/>
              <a:uFillTx/>
              <a:latin typeface="ITCKabel" pitchFamily="50" charset="0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  <a:prstGeom prst="rect">
            <a:avLst/>
          </a:prstGeom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marL="0" algn="ctr" defTabSz="914400" rtl="0" eaLnBrk="1" latinLnBrk="0" hangingPunct="1">
              <a:defRPr lang="en-US" sz="5000" b="1" kern="1200" cap="none" spc="0" dirty="0">
                <a:ln w="11430"/>
                <a:solidFill>
                  <a:srgbClr xmlns:mc="http://schemas.openxmlformats.org/markup-compatibility/2006" xmlns:a14="http://schemas.microsoft.com/office/drawing/2010/main" val="B02725" mc:Ignorable=""/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10/main" val="000000" mc:Ignorable="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lang="en-US" sz="2500" b="1" kern="1200" dirty="0">
                <a:ln w="19050">
                  <a:noFill/>
                </a:ln>
                <a:solidFill>
                  <a:srgbClr xmlns:mc="http://schemas.openxmlformats.org/markup-compatibility/2006" xmlns:a14="http://schemas.microsoft.com/office/drawing/2010/main" val="323232" mc:Ignorable=""/>
                </a:solidFill>
                <a:effectLst>
                  <a:outerShdw blurRad="50800" dist="38100" dir="2700000" algn="tl" rotWithShape="0">
                    <a:prstClr val="black">
                      <a:alpha val="22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8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100" b="1" kern="1200">
          <a:ln w="19050">
            <a:solidFill>
              <a:srgbClr xmlns:mc="http://schemas.openxmlformats.org/markup-compatibility/2006" xmlns:a14="http://schemas.microsoft.com/office/drawing/2010/main" val="24A2E4" mc:Ignorable=""/>
            </a:solidFill>
          </a:ln>
          <a:solidFill>
            <a:schemeClr val="bg1"/>
          </a:solidFill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  <a:latin typeface="ITCKabel" pitchFamily="50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2000" b="1" kern="1200" dirty="0" smtClean="0">
          <a:ln w="12700">
            <a:noFill/>
          </a:ln>
          <a:solidFill>
            <a:srgbClr xmlns:mc="http://schemas.openxmlformats.org/markup-compatibility/2006" xmlns:a14="http://schemas.microsoft.com/office/drawing/2010/main" val="B02725" mc:Ignorable=""/>
          </a:solidFill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  <a:latin typeface="Segoe UI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SzPct val="75000"/>
        <a:buFont typeface="Arial" pitchFamily="34" charset="0"/>
        <a:buChar char="–"/>
        <a:defRPr lang="en-US" sz="1800" b="1" kern="1200" dirty="0" smtClean="0">
          <a:solidFill>
            <a:srgbClr xmlns:mc="http://schemas.openxmlformats.org/markup-compatibility/2006" xmlns:a14="http://schemas.microsoft.com/office/drawing/2010/main" val="323232" mc:Ignorable=""/>
          </a:solidFill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  <a:latin typeface="Segoe UI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lang="en-US" sz="1600" kern="1200" dirty="0" smtClean="0">
          <a:solidFill>
            <a:srgbClr xmlns:mc="http://schemas.openxmlformats.org/markup-compatibility/2006" xmlns:a14="http://schemas.microsoft.com/office/drawing/2010/main" val="323232" mc:Ignorable="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lang="en-US" sz="1600" kern="1200" dirty="0" smtClean="0">
          <a:solidFill>
            <a:srgbClr xmlns:mc="http://schemas.openxmlformats.org/markup-compatibility/2006" xmlns:a14="http://schemas.microsoft.com/office/drawing/2010/main" val="323232" mc:Ignorable="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lang="en-US" sz="1600" kern="1200" dirty="0">
          <a:solidFill>
            <a:srgbClr xmlns:mc="http://schemas.openxmlformats.org/markup-compatibility/2006" xmlns:a14="http://schemas.microsoft.com/office/drawing/2010/main" val="323232" mc:Ignorable="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eb.archive.org/web/20021111232049/http:/www.vicinity.com/" TargetMode="External"/><Relationship Id="rId13" Type="http://schemas.openxmlformats.org/officeDocument/2006/relationships/image" Target="../media/image13.png"/><Relationship Id="rId3" Type="http://schemas.openxmlformats.org/officeDocument/2006/relationships/image" Target="../media/image14.png"/><Relationship Id="rId7" Type="http://schemas.openxmlformats.org/officeDocument/2006/relationships/image" Target="../media/image17.gif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vexcel.com/" TargetMode="External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19.jpeg"/><Relationship Id="rId4" Type="http://schemas.openxmlformats.org/officeDocument/2006/relationships/image" Target="../media/image15.png"/><Relationship Id="rId9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4.png"/><Relationship Id="rId21" Type="http://schemas.openxmlformats.org/officeDocument/2006/relationships/image" Target="../media/image50.png"/><Relationship Id="rId7" Type="http://schemas.openxmlformats.org/officeDocument/2006/relationships/hyperlink" Target="http://msdn.microsoft.com/netframework/default.asp" TargetMode="External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5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24" Type="http://schemas.openxmlformats.org/officeDocument/2006/relationships/image" Target="../media/image53.jpeg"/><Relationship Id="rId5" Type="http://schemas.openxmlformats.org/officeDocument/2006/relationships/hyperlink" Target="http://msdn.microsoft.com/vstudio/default.asp" TargetMode="External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5.png"/><Relationship Id="rId9" Type="http://schemas.openxmlformats.org/officeDocument/2006/relationships/image" Target="../media/image38.gif"/><Relationship Id="rId14" Type="http://schemas.openxmlformats.org/officeDocument/2006/relationships/image" Target="../media/image43.png"/><Relationship Id="rId22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44.png"/><Relationship Id="rId18" Type="http://schemas.openxmlformats.org/officeDocument/2006/relationships/image" Target="../media/image51.png"/><Relationship Id="rId26" Type="http://schemas.openxmlformats.org/officeDocument/2006/relationships/image" Target="../media/image60.png"/><Relationship Id="rId3" Type="http://schemas.openxmlformats.org/officeDocument/2006/relationships/diagramData" Target="../diagrams/data1.xml"/><Relationship Id="rId21" Type="http://schemas.openxmlformats.org/officeDocument/2006/relationships/image" Target="../media/image54.jpeg"/><Relationship Id="rId7" Type="http://schemas.microsoft.com/office/2007/relationships/diagramDrawing" Target="../diagrams/drawing1.xml"/><Relationship Id="rId12" Type="http://schemas.openxmlformats.org/officeDocument/2006/relationships/image" Target="../media/image42.png"/><Relationship Id="rId17" Type="http://schemas.openxmlformats.org/officeDocument/2006/relationships/image" Target="../media/image50.png"/><Relationship Id="rId25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8.png"/><Relationship Id="rId20" Type="http://schemas.openxmlformats.org/officeDocument/2006/relationships/image" Target="../media/image53.jpeg"/><Relationship Id="rId29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1.png"/><Relationship Id="rId24" Type="http://schemas.openxmlformats.org/officeDocument/2006/relationships/image" Target="../media/image58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47.png"/><Relationship Id="rId23" Type="http://schemas.openxmlformats.org/officeDocument/2006/relationships/image" Target="../media/image57.png"/><Relationship Id="rId28" Type="http://schemas.openxmlformats.org/officeDocument/2006/relationships/image" Target="../media/image62.png"/><Relationship Id="rId10" Type="http://schemas.openxmlformats.org/officeDocument/2006/relationships/image" Target="../media/image40.png"/><Relationship Id="rId19" Type="http://schemas.openxmlformats.org/officeDocument/2006/relationships/image" Target="../media/image52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8.gif"/><Relationship Id="rId14" Type="http://schemas.openxmlformats.org/officeDocument/2006/relationships/image" Target="../media/image46.png"/><Relationship Id="rId22" Type="http://schemas.openxmlformats.org/officeDocument/2006/relationships/image" Target="../media/image56.png"/><Relationship Id="rId27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icrosoft.com/maps/gallery/" TargetMode="External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ygov.com/default.aspx?MapID=Miami311V2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ecn.dev.virtualearth.net/mapcontrol/mapcontrol.ashx?v=6.2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://www.microsoft.com/maps/isdk/ajax/" TargetMode="External"/><Relationship Id="rId4" Type="http://schemas.openxmlformats.org/officeDocument/2006/relationships/hyperlink" Target="http://ecn.dev.virtualearth.net/mapcontrol/mapcontrol.ashx?v=6.3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soft.com/DOWNLOADS/details.aspx?familyid=BEB29D27-6F0C-494F-B028-1E0E3187E830&amp;displaylang=en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://www.microsoft.com/maps/isdk/silverlight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mapsportal.com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hyperlink" Target="http://blogs.developpeur.org/nicoboo" TargetMode="External"/><Relationship Id="rId2" Type="http://schemas.openxmlformats.org/officeDocument/2006/relationships/hyperlink" Target="mailto:marie.chassagne@microsoft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nicolas.boonaert@wygwam.com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blogs.developpeur.org/nicoboo/archive/2010/06/05/bing-maps-for-enterprise-int-gration-de-la-cartographie-au-sein-d-une-application-wpf-ou-winform.aspx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tinyurl.com/bingmapsbookamz" TargetMode="External"/><Relationship Id="rId5" Type="http://schemas.openxmlformats.org/officeDocument/2006/relationships/hyperlink" Target="http://tinyurl.com/bingmapsbook" TargetMode="Externa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://twitter.com/bingmaps/" TargetMode="External"/><Relationship Id="rId3" Type="http://schemas.openxmlformats.org/officeDocument/2006/relationships/hyperlink" Target="http://www.microsoft.com/maps/default.aspx" TargetMode="External"/><Relationship Id="rId7" Type="http://schemas.openxmlformats.org/officeDocument/2006/relationships/hyperlink" Target="http://blogs.msdn.com/virtualearth3d/default.aspx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johanneskebeck.spaces.live.com/default.aspx" TargetMode="External"/><Relationship Id="rId5" Type="http://schemas.openxmlformats.org/officeDocument/2006/relationships/hyperlink" Target="http://www.bing.com/community/blogs/maps/" TargetMode="External"/><Relationship Id="rId10" Type="http://schemas.openxmlformats.org/officeDocument/2006/relationships/image" Target="../media/image75.png"/><Relationship Id="rId4" Type="http://schemas.openxmlformats.org/officeDocument/2006/relationships/hyperlink" Target="http://www.microsoft.com/maps/developers/" TargetMode="External"/><Relationship Id="rId9" Type="http://schemas.openxmlformats.org/officeDocument/2006/relationships/hyperlink" Target="http://twitter.com/bingmapsdev/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://vejs.codeplex.com/" TargetMode="External"/><Relationship Id="rId3" Type="http://schemas.openxmlformats.org/officeDocument/2006/relationships/hyperlink" Target="http://soulsolutions.com.au/Blog.aspx" TargetMode="External"/><Relationship Id="rId7" Type="http://schemas.openxmlformats.org/officeDocument/2006/relationships/hyperlink" Target="http://blogs.developpeur.org/nicoboo/" TargetMode="External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pietschsoft.com/" TargetMode="External"/><Relationship Id="rId11" Type="http://schemas.openxmlformats.org/officeDocument/2006/relationships/hyperlink" Target="http://bingmapswpf.codeplex.com/" TargetMode="External"/><Relationship Id="rId5" Type="http://schemas.openxmlformats.org/officeDocument/2006/relationships/hyperlink" Target="http://www.earthware.co.uk/blog/" TargetMode="External"/><Relationship Id="rId10" Type="http://schemas.openxmlformats.org/officeDocument/2006/relationships/hyperlink" Target="http://vetoolkit.codeplex.com/" TargetMode="External"/><Relationship Id="rId4" Type="http://schemas.openxmlformats.org/officeDocument/2006/relationships/hyperlink" Target="http://rbrundritt.spaces.live.com/" TargetMode="External"/><Relationship Id="rId9" Type="http://schemas.openxmlformats.org/officeDocument/2006/relationships/hyperlink" Target="http://deepearth.codeplex.com/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://blogs.developpeur.org/nicoboo/" TargetMode="Externa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ng.com/map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bing.com/maps/explore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axel.WYGWAM\My Documents\My Pictures\Ppt Wygwam\logoPage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01862" y="1428737"/>
            <a:ext cx="5313343" cy="28575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884064" y="6310662"/>
            <a:ext cx="2473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100" b="1" dirty="0" smtClean="0"/>
              <a:t>Emplacement éventuel pour votre logo</a:t>
            </a:r>
            <a:endParaRPr lang="en-US" sz="1100" b="1" dirty="0"/>
          </a:p>
        </p:txBody>
      </p:sp>
      <p:pic>
        <p:nvPicPr>
          <p:cNvPr id="5" name="Picture 4" descr="bg-presentat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Découverte du portail Bing </a:t>
            </a:r>
            <a:r>
              <a:rPr lang="fr-FR" dirty="0" err="1" smtClean="0"/>
              <a:t>Maps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788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Présentation de la plateforme</a:t>
            </a:r>
            <a:endParaRPr lang="fr-FR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961272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85720" y="1285860"/>
            <a:ext cx="8858280" cy="5572140"/>
          </a:xfrm>
          <a:solidFill>
            <a:schemeClr val="bg1"/>
          </a:solidFill>
        </p:spPr>
        <p:txBody>
          <a:bodyPr/>
          <a:lstStyle/>
          <a:p>
            <a:r>
              <a:rPr lang="fr-FR" dirty="0" smtClean="0"/>
              <a:t>A l’origine de cette plateforme : MapPoint</a:t>
            </a:r>
          </a:p>
          <a:p>
            <a:r>
              <a:rPr lang="fr-FR" dirty="0" smtClean="0"/>
              <a:t>Lancement de Microsoft Virtual </a:t>
            </a:r>
            <a:r>
              <a:rPr lang="fr-FR" dirty="0" err="1" smtClean="0"/>
              <a:t>Earth</a:t>
            </a:r>
            <a:r>
              <a:rPr lang="fr-FR" dirty="0" smtClean="0"/>
              <a:t> en 2005</a:t>
            </a:r>
          </a:p>
          <a:p>
            <a:r>
              <a:rPr lang="fr-FR" dirty="0" smtClean="0"/>
              <a:t>Septembre 2008 : Bing Maps for Enterprise</a:t>
            </a:r>
          </a:p>
          <a:p>
            <a:pPr lvl="1"/>
            <a:r>
              <a:rPr lang="fr-FR" dirty="0" smtClean="0"/>
              <a:t>Changement de nom consolidant la volonté d’unifier les services autour de Bing de Microsoft</a:t>
            </a:r>
          </a:p>
          <a:p>
            <a:pPr lvl="1"/>
            <a:endParaRPr lang="fr-FR" dirty="0" smtClean="0"/>
          </a:p>
          <a:p>
            <a:pPr lvl="1"/>
            <a:endParaRPr lang="fr-FR" dirty="0" smtClean="0"/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536394"/>
              </p:ext>
            </p:extLst>
          </p:nvPr>
        </p:nvGraphicFramePr>
        <p:xfrm>
          <a:off x="984447" y="3256966"/>
          <a:ext cx="5943602" cy="3342005"/>
        </p:xfrm>
        <a:graphic>
          <a:graphicData uri="http://schemas.openxmlformats.org/drawingml/2006/table">
            <a:tbl>
              <a:tblPr bandRow="1">
                <a:tableStyleId>{5DA37D80-6434-44D0-A028-1B22A696006F}</a:tableStyleId>
              </a:tblPr>
              <a:tblGrid>
                <a:gridCol w="647657"/>
                <a:gridCol w="3086144"/>
                <a:gridCol w="1447800"/>
                <a:gridCol w="762001"/>
              </a:tblGrid>
              <a:tr h="370840"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u="none" strike="noStrike" dirty="0"/>
                        <a:t>2008</a:t>
                      </a:r>
                      <a:endParaRPr lang="en-GB" sz="1400" b="1" i="0" u="none" strike="noStrike" dirty="0">
                        <a:solidFill>
                          <a:srgbClr xmlns:mc="http://schemas.openxmlformats.org/markup-compatibility/2006" xmlns:a14="http://schemas.microsoft.com/office/drawing/2010/main" val="FFFFFF" mc:Ignorable="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200" u="none" strike="noStrike" dirty="0"/>
                        <a:t>Innovation in imagery processing </a:t>
                      </a:r>
                      <a:endParaRPr lang="en-GB" sz="1200" b="0" i="0" u="none" strike="noStrike" dirty="0">
                        <a:solidFill>
                          <a:srgbClr xmlns:mc="http://schemas.openxmlformats.org/markup-compatibility/2006" xmlns:a14="http://schemas.microsoft.com/office/drawing/2010/main" val="000000" mc:Ignorable="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200" u="none" strike="noStrike" dirty="0" err="1"/>
                        <a:t>Photosynth</a:t>
                      </a:r>
                      <a:r>
                        <a:rPr lang="en-GB" sz="1200" u="none" strike="noStrike" dirty="0"/>
                        <a:t> </a:t>
                      </a:r>
                      <a:endParaRPr lang="en-GB" sz="1200" b="0" i="0" u="none" strike="noStrike" dirty="0">
                        <a:solidFill>
                          <a:srgbClr xmlns:mc="http://schemas.openxmlformats.org/markup-compatibility/2006" xmlns:a14="http://schemas.microsoft.com/office/drawing/2010/main" val="000000" mc:Ignorable="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200" u="none" strike="noStrike" dirty="0"/>
                        <a:t>Out of R&amp;D </a:t>
                      </a:r>
                      <a:endParaRPr lang="en-GB" sz="1200" b="0" i="0" u="none" strike="noStrike" dirty="0">
                        <a:solidFill>
                          <a:srgbClr xmlns:mc="http://schemas.openxmlformats.org/markup-compatibility/2006" xmlns:a14="http://schemas.microsoft.com/office/drawing/2010/main" val="000000" mc:Ignorable="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u="none" strike="noStrike" dirty="0"/>
                        <a:t>2008</a:t>
                      </a:r>
                      <a:endParaRPr lang="en-GB" sz="1400" b="1" i="0" u="none" strike="noStrike" dirty="0">
                        <a:solidFill>
                          <a:srgbClr xmlns:mc="http://schemas.openxmlformats.org/markup-compatibility/2006" xmlns:a14="http://schemas.microsoft.com/office/drawing/2010/main" val="FFFFFF" mc:Ignorable="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200" u="none" strike="noStrike" dirty="0"/>
                        <a:t>3D modelling </a:t>
                      </a:r>
                      <a:endParaRPr lang="en-GB" sz="1200" b="0" i="0" u="none" strike="noStrike" dirty="0">
                        <a:solidFill>
                          <a:srgbClr xmlns:mc="http://schemas.openxmlformats.org/markup-compatibility/2006" xmlns:a14="http://schemas.microsoft.com/office/drawing/2010/main" val="000000" mc:Ignorable="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200" u="none" strike="noStrike" dirty="0" err="1"/>
                        <a:t>Caligari</a:t>
                      </a:r>
                      <a:r>
                        <a:rPr lang="en-GB" sz="1200" u="none" strike="noStrike" dirty="0"/>
                        <a:t> </a:t>
                      </a:r>
                      <a:endParaRPr lang="en-GB" sz="1200" b="0" i="0" u="none" strike="noStrike" dirty="0">
                        <a:solidFill>
                          <a:srgbClr xmlns:mc="http://schemas.openxmlformats.org/markup-compatibility/2006" xmlns:a14="http://schemas.microsoft.com/office/drawing/2010/main" val="000000" mc:Ignorable="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200" u="none" strike="noStrike" dirty="0"/>
                        <a:t>Acquisition </a:t>
                      </a:r>
                      <a:endParaRPr lang="en-GB" sz="1200" b="0" i="0" u="none" strike="noStrike" dirty="0">
                        <a:solidFill>
                          <a:srgbClr xmlns:mc="http://schemas.openxmlformats.org/markup-compatibility/2006" xmlns:a14="http://schemas.microsoft.com/office/drawing/2010/main" val="000000" mc:Ignorable="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u="none" strike="noStrike" dirty="0"/>
                        <a:t>2007</a:t>
                      </a:r>
                      <a:endParaRPr lang="en-GB" sz="1400" b="1" i="0" u="none" strike="noStrike" dirty="0">
                        <a:solidFill>
                          <a:srgbClr xmlns:mc="http://schemas.openxmlformats.org/markup-compatibility/2006" xmlns:a14="http://schemas.microsoft.com/office/drawing/2010/main" val="FFFFFF" mc:Ignorable="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200" u="none" strike="noStrike" dirty="0"/>
                        <a:t>Major </a:t>
                      </a:r>
                      <a:r>
                        <a:rPr lang="en-GB" sz="1200" u="none" strike="noStrike" dirty="0" smtClean="0"/>
                        <a:t>UK and international</a:t>
                      </a:r>
                      <a:r>
                        <a:rPr lang="en-GB" sz="1200" u="none" strike="noStrike" baseline="0" dirty="0" smtClean="0"/>
                        <a:t> </a:t>
                      </a:r>
                      <a:r>
                        <a:rPr lang="en-GB" sz="1200" u="none" strike="noStrike" dirty="0" smtClean="0"/>
                        <a:t>mapping </a:t>
                      </a:r>
                      <a:r>
                        <a:rPr lang="en-GB" sz="1200" u="none" strike="noStrike" dirty="0"/>
                        <a:t>brand, </a:t>
                      </a:r>
                      <a:endParaRPr lang="en-GB" sz="1200" u="none" strike="noStrike" dirty="0" smtClean="0"/>
                    </a:p>
                    <a:p>
                      <a:pPr algn="ctr" rtl="0" fontAlgn="t"/>
                      <a:r>
                        <a:rPr lang="en-GB" sz="1200" u="none" strike="noStrike" dirty="0" smtClean="0"/>
                        <a:t>product </a:t>
                      </a:r>
                      <a:r>
                        <a:rPr lang="en-GB" sz="1200" u="none" strike="noStrike" dirty="0"/>
                        <a:t>and team </a:t>
                      </a:r>
                      <a:endParaRPr lang="en-GB" sz="1200" b="0" i="0" u="none" strike="noStrike" dirty="0">
                        <a:solidFill>
                          <a:srgbClr xmlns:mc="http://schemas.openxmlformats.org/markup-compatibility/2006" xmlns:a14="http://schemas.microsoft.com/office/drawing/2010/main" val="000000" mc:Ignorable="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200" u="none" strike="noStrike" dirty="0"/>
                        <a:t>Multimap </a:t>
                      </a:r>
                      <a:endParaRPr lang="en-GB" sz="1200" b="0" i="0" u="none" strike="noStrike" dirty="0">
                        <a:solidFill>
                          <a:srgbClr xmlns:mc="http://schemas.openxmlformats.org/markup-compatibility/2006" xmlns:a14="http://schemas.microsoft.com/office/drawing/2010/main" val="000000" mc:Ignorable="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200" u="none" strike="noStrike" dirty="0"/>
                        <a:t>Acquisition </a:t>
                      </a:r>
                      <a:endParaRPr lang="en-GB" sz="1200" b="0" i="0" u="none" strike="noStrike" dirty="0">
                        <a:solidFill>
                          <a:srgbClr xmlns:mc="http://schemas.openxmlformats.org/markup-compatibility/2006" xmlns:a14="http://schemas.microsoft.com/office/drawing/2010/main" val="000000" mc:Ignorable="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u="none" strike="noStrike" dirty="0"/>
                        <a:t>2006</a:t>
                      </a:r>
                      <a:endParaRPr lang="en-GB" sz="1400" b="1" i="0" u="none" strike="noStrike" dirty="0">
                        <a:solidFill>
                          <a:srgbClr xmlns:mc="http://schemas.openxmlformats.org/markup-compatibility/2006" xmlns:a14="http://schemas.microsoft.com/office/drawing/2010/main" val="FFFFFF" mc:Ignorable="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200" u="none" strike="noStrike" dirty="0"/>
                        <a:t>Imagery capture, cameras and public sector </a:t>
                      </a:r>
                      <a:endParaRPr lang="en-GB" sz="1200" b="0" i="0" u="none" strike="noStrike" dirty="0">
                        <a:solidFill>
                          <a:srgbClr xmlns:mc="http://schemas.openxmlformats.org/markup-compatibility/2006" xmlns:a14="http://schemas.microsoft.com/office/drawing/2010/main" val="000000" mc:Ignorable="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200" u="none" strike="noStrike" dirty="0" err="1"/>
                        <a:t>Vexcel</a:t>
                      </a:r>
                      <a:r>
                        <a:rPr lang="en-GB" sz="1200" u="none" strike="noStrike" dirty="0"/>
                        <a:t> </a:t>
                      </a:r>
                      <a:endParaRPr lang="en-GB" sz="1200" b="0" i="0" u="none" strike="noStrike" dirty="0">
                        <a:solidFill>
                          <a:srgbClr xmlns:mc="http://schemas.openxmlformats.org/markup-compatibility/2006" xmlns:a14="http://schemas.microsoft.com/office/drawing/2010/main" val="000000" mc:Ignorable="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200" u="none" strike="noStrike"/>
                        <a:t>Acquisition </a:t>
                      </a:r>
                      <a:endParaRPr lang="en-GB" sz="1200" b="0" i="0" u="none" strike="noStrike">
                        <a:solidFill>
                          <a:srgbClr xmlns:mc="http://schemas.openxmlformats.org/markup-compatibility/2006" xmlns:a14="http://schemas.microsoft.com/office/drawing/2010/main" val="000000" mc:Ignorable="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u="none" strike="noStrike" dirty="0"/>
                        <a:t>2005</a:t>
                      </a:r>
                      <a:endParaRPr lang="en-GB" sz="1400" b="1" i="0" u="none" strike="noStrike" dirty="0">
                        <a:solidFill>
                          <a:srgbClr xmlns:mc="http://schemas.openxmlformats.org/markup-compatibility/2006" xmlns:a14="http://schemas.microsoft.com/office/drawing/2010/main" val="FFFFFF" mc:Ignorable="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200" u="none" strike="noStrike" dirty="0"/>
                        <a:t>New, highly innovative platform launched </a:t>
                      </a:r>
                      <a:endParaRPr lang="en-GB" sz="1200" b="0" i="0" u="none" strike="noStrike" dirty="0">
                        <a:solidFill>
                          <a:srgbClr xmlns:mc="http://schemas.openxmlformats.org/markup-compatibility/2006" xmlns:a14="http://schemas.microsoft.com/office/drawing/2010/main" val="000000" mc:Ignorable="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200" u="none" strike="noStrike" dirty="0"/>
                        <a:t>Virtual Earth </a:t>
                      </a:r>
                      <a:endParaRPr lang="en-GB" sz="1200" b="0" i="0" u="none" strike="noStrike" dirty="0">
                        <a:solidFill>
                          <a:srgbClr xmlns:mc="http://schemas.openxmlformats.org/markup-compatibility/2006" xmlns:a14="http://schemas.microsoft.com/office/drawing/2010/main" val="000000" mc:Ignorable="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200" u="none" strike="noStrike" dirty="0"/>
                        <a:t> </a:t>
                      </a:r>
                      <a:endParaRPr lang="en-GB" sz="1200" b="0" i="0" u="none" strike="noStrike" dirty="0">
                        <a:solidFill>
                          <a:srgbClr xmlns:mc="http://schemas.openxmlformats.org/markup-compatibility/2006" xmlns:a14="http://schemas.microsoft.com/office/drawing/2010/main" val="000000" mc:Ignorable="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u="none" strike="noStrike" dirty="0"/>
                        <a:t>2005</a:t>
                      </a:r>
                      <a:endParaRPr lang="en-GB" sz="1400" b="1" i="0" u="none" strike="noStrike" dirty="0">
                        <a:solidFill>
                          <a:srgbClr xmlns:mc="http://schemas.openxmlformats.org/markup-compatibility/2006" xmlns:a14="http://schemas.microsoft.com/office/drawing/2010/main" val="FFFFFF" mc:Ignorable="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200" u="none" strike="noStrike" dirty="0"/>
                        <a:t>3D visualisation </a:t>
                      </a:r>
                      <a:endParaRPr lang="en-GB" sz="1200" b="0" i="0" u="none" strike="noStrike" dirty="0">
                        <a:solidFill>
                          <a:srgbClr xmlns:mc="http://schemas.openxmlformats.org/markup-compatibility/2006" xmlns:a14="http://schemas.microsoft.com/office/drawing/2010/main" val="000000" mc:Ignorable="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200" u="none" strike="noStrike" dirty="0" err="1"/>
                        <a:t>GeoTango</a:t>
                      </a:r>
                      <a:r>
                        <a:rPr lang="en-GB" sz="1200" u="none" strike="noStrike" dirty="0"/>
                        <a:t> </a:t>
                      </a:r>
                      <a:endParaRPr lang="en-GB" sz="1200" b="0" i="0" u="none" strike="noStrike" dirty="0">
                        <a:solidFill>
                          <a:srgbClr xmlns:mc="http://schemas.openxmlformats.org/markup-compatibility/2006" xmlns:a14="http://schemas.microsoft.com/office/drawing/2010/main" val="000000" mc:Ignorable="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200" u="none" strike="noStrike" dirty="0"/>
                        <a:t>Acquisition </a:t>
                      </a:r>
                      <a:endParaRPr lang="en-GB" sz="1200" b="0" i="0" u="none" strike="noStrike" dirty="0">
                        <a:solidFill>
                          <a:srgbClr xmlns:mc="http://schemas.openxmlformats.org/markup-compatibility/2006" xmlns:a14="http://schemas.microsoft.com/office/drawing/2010/main" val="000000" mc:Ignorable="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u="none" strike="noStrike" dirty="0"/>
                        <a:t>2003</a:t>
                      </a:r>
                      <a:endParaRPr lang="en-GB" sz="1400" b="1" i="0" u="none" strike="noStrike" dirty="0">
                        <a:solidFill>
                          <a:srgbClr xmlns:mc="http://schemas.openxmlformats.org/markup-compatibility/2006" xmlns:a14="http://schemas.microsoft.com/office/drawing/2010/main" val="FFFFFF" mc:Ignorable="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200" u="none" strike="noStrike" dirty="0"/>
                        <a:t>Major US mapping team and market </a:t>
                      </a:r>
                      <a:endParaRPr lang="en-GB" sz="1200" b="0" i="0" u="none" strike="noStrike" dirty="0">
                        <a:solidFill>
                          <a:srgbClr xmlns:mc="http://schemas.openxmlformats.org/markup-compatibility/2006" xmlns:a14="http://schemas.microsoft.com/office/drawing/2010/main" val="000000" mc:Ignorable="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200" u="none" strike="noStrike" dirty="0"/>
                        <a:t>Vicinity </a:t>
                      </a:r>
                      <a:endParaRPr lang="en-GB" sz="1200" b="0" i="0" u="none" strike="noStrike" dirty="0">
                        <a:solidFill>
                          <a:srgbClr xmlns:mc="http://schemas.openxmlformats.org/markup-compatibility/2006" xmlns:a14="http://schemas.microsoft.com/office/drawing/2010/main" val="000000" mc:Ignorable="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200" u="none" strike="noStrike" dirty="0"/>
                        <a:t>Acquisition </a:t>
                      </a:r>
                      <a:endParaRPr lang="en-GB" sz="1200" b="0" i="0" u="none" strike="noStrike" dirty="0">
                        <a:solidFill>
                          <a:srgbClr xmlns:mc="http://schemas.openxmlformats.org/markup-compatibility/2006" xmlns:a14="http://schemas.microsoft.com/office/drawing/2010/main" val="000000" mc:Ignorable="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u="none" strike="noStrike" dirty="0"/>
                        <a:t>2001</a:t>
                      </a:r>
                      <a:endParaRPr lang="en-GB" sz="1400" b="1" i="0" u="none" strike="noStrike" dirty="0">
                        <a:solidFill>
                          <a:srgbClr xmlns:mc="http://schemas.openxmlformats.org/markup-compatibility/2006" xmlns:a14="http://schemas.microsoft.com/office/drawing/2010/main" val="FFFFFF" mc:Ignorable="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200" u="none" strike="noStrike" dirty="0"/>
                        <a:t>Fully hosted mapping service </a:t>
                      </a:r>
                      <a:endParaRPr lang="en-GB" sz="1200" b="0" i="0" u="none" strike="noStrike" dirty="0">
                        <a:solidFill>
                          <a:srgbClr xmlns:mc="http://schemas.openxmlformats.org/markup-compatibility/2006" xmlns:a14="http://schemas.microsoft.com/office/drawing/2010/main" val="000000" mc:Ignorable="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200" u="none" strike="noStrike" dirty="0"/>
                        <a:t>MapPoint Web Service </a:t>
                      </a:r>
                      <a:endParaRPr lang="en-GB" sz="1200" b="0" i="0" u="none" strike="noStrike" dirty="0">
                        <a:solidFill>
                          <a:srgbClr xmlns:mc="http://schemas.openxmlformats.org/markup-compatibility/2006" xmlns:a14="http://schemas.microsoft.com/office/drawing/2010/main" val="000000" mc:Ignorable="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200" u="none" strike="noStrike" dirty="0"/>
                        <a:t> </a:t>
                      </a:r>
                      <a:endParaRPr lang="en-GB" sz="1200" b="0" i="0" u="none" strike="noStrike" dirty="0">
                        <a:solidFill>
                          <a:srgbClr xmlns:mc="http://schemas.openxmlformats.org/markup-compatibility/2006" xmlns:a14="http://schemas.microsoft.com/office/drawing/2010/main" val="000000" mc:Ignorable="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u="none" strike="noStrike" dirty="0"/>
                        <a:t>1995</a:t>
                      </a:r>
                      <a:endParaRPr lang="en-GB" sz="1400" b="1" i="0" u="none" strike="noStrike" dirty="0">
                        <a:solidFill>
                          <a:srgbClr xmlns:mc="http://schemas.openxmlformats.org/markup-compatibility/2006" xmlns:a14="http://schemas.microsoft.com/office/drawing/2010/main" val="FFFFFF" mc:Ignorable="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200" u="none" strike="noStrike" dirty="0"/>
                        <a:t>First enterprise mapping products </a:t>
                      </a:r>
                      <a:endParaRPr lang="en-GB" sz="1200" b="0" i="0" u="none" strike="noStrike" dirty="0">
                        <a:solidFill>
                          <a:srgbClr xmlns:mc="http://schemas.openxmlformats.org/markup-compatibility/2006" xmlns:a14="http://schemas.microsoft.com/office/drawing/2010/main" val="000000" mc:Ignorable="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200" u="none" strike="noStrike"/>
                        <a:t>MapPoint </a:t>
                      </a:r>
                      <a:endParaRPr lang="en-GB" sz="1200" b="0" i="0" u="none" strike="noStrike">
                        <a:solidFill>
                          <a:srgbClr xmlns:mc="http://schemas.openxmlformats.org/markup-compatibility/2006" xmlns:a14="http://schemas.microsoft.com/office/drawing/2010/main" val="000000" mc:Ignorable="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200" u="none" strike="noStrike" dirty="0"/>
                        <a:t> </a:t>
                      </a:r>
                      <a:endParaRPr lang="en-GB" sz="1200" b="0" i="0" u="none" strike="noStrike" dirty="0">
                        <a:solidFill>
                          <a:srgbClr xmlns:mc="http://schemas.openxmlformats.org/markup-compatibility/2006" xmlns:a14="http://schemas.microsoft.com/office/drawing/2010/main" val="000000" mc:Ignorable="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9" name="Striped Right Arrow 4"/>
          <p:cNvSpPr/>
          <p:nvPr/>
        </p:nvSpPr>
        <p:spPr>
          <a:xfrm rot="16200000">
            <a:off x="-1222572" y="4305747"/>
            <a:ext cx="3956842" cy="914400"/>
          </a:xfrm>
          <a:prstGeom prst="strip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10" descr="http://mc.multimap.com/API_RES/1.2/i/logo_n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5232" y="4003726"/>
            <a:ext cx="914416" cy="242892"/>
          </a:xfrm>
          <a:prstGeom prst="rect">
            <a:avLst/>
          </a:prstGeom>
          <a:noFill/>
        </p:spPr>
      </p:pic>
      <p:pic>
        <p:nvPicPr>
          <p:cNvPr id="11" name="Picture 11" descr="Caligar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56932" y="3657951"/>
            <a:ext cx="1371316" cy="269575"/>
          </a:xfrm>
          <a:prstGeom prst="rect">
            <a:avLst/>
          </a:prstGeom>
        </p:spPr>
      </p:pic>
      <p:pic>
        <p:nvPicPr>
          <p:cNvPr id="12" name="Picture 12" descr="geotango.png"/>
          <p:cNvPicPr>
            <a:picLocks noChangeAspect="1"/>
          </p:cNvPicPr>
          <p:nvPr/>
        </p:nvPicPr>
        <p:blipFill>
          <a:blip r:embed="rId5" cstate="print"/>
          <a:srcRect l="5273" r="12713"/>
          <a:stretch>
            <a:fillRect/>
          </a:stretch>
        </p:blipFill>
        <p:spPr>
          <a:xfrm>
            <a:off x="7309048" y="5118089"/>
            <a:ext cx="990600" cy="354848"/>
          </a:xfrm>
          <a:prstGeom prst="rect">
            <a:avLst/>
          </a:prstGeom>
        </p:spPr>
      </p:pic>
      <p:pic>
        <p:nvPicPr>
          <p:cNvPr id="14" name="Picture 2" descr="Vexcel Logo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9048" y="4349159"/>
            <a:ext cx="1066800" cy="349722"/>
          </a:xfrm>
          <a:prstGeom prst="rect">
            <a:avLst/>
          </a:prstGeom>
          <a:noFill/>
        </p:spPr>
      </p:pic>
      <p:pic>
        <p:nvPicPr>
          <p:cNvPr id="15" name="Picture 4" descr="http://web.archive.org/web/20021111232049/http:/home.vicinity.com/us/images/vicinlogo.gif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37648" y="5412964"/>
            <a:ext cx="603250" cy="372595"/>
          </a:xfrm>
          <a:prstGeom prst="rect">
            <a:avLst/>
          </a:prstGeom>
          <a:noFill/>
        </p:spPr>
      </p:pic>
      <p:pic>
        <p:nvPicPr>
          <p:cNvPr id="16" name="Picture 16" descr="VirtualEarth-2_bL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309032" y="4745966"/>
            <a:ext cx="1066816" cy="32456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85248" y="6179929"/>
            <a:ext cx="909622" cy="276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104862" y="5918274"/>
            <a:ext cx="1499586" cy="16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itre 18"/>
          <p:cNvSpPr>
            <a:spLocks noGrp="1"/>
          </p:cNvSpPr>
          <p:nvPr>
            <p:ph type="title"/>
          </p:nvPr>
        </p:nvSpPr>
        <p:spPr>
          <a:xfrm>
            <a:off x="2051720" y="188640"/>
            <a:ext cx="7286676" cy="925990"/>
          </a:xfrm>
        </p:spPr>
        <p:txBody>
          <a:bodyPr/>
          <a:lstStyle/>
          <a:p>
            <a:r>
              <a:rPr lang="fr-FR" dirty="0" smtClean="0"/>
              <a:t>Historique</a:t>
            </a:r>
            <a:endParaRPr lang="fr-FR" dirty="0"/>
          </a:p>
        </p:txBody>
      </p:sp>
      <p:sp>
        <p:nvSpPr>
          <p:cNvPr id="20" name="Title 4"/>
          <p:cNvSpPr txBox="1">
            <a:spLocks/>
          </p:cNvSpPr>
          <p:nvPr/>
        </p:nvSpPr>
        <p:spPr>
          <a:xfrm>
            <a:off x="1331640" y="0"/>
            <a:ext cx="7812360" cy="394170"/>
          </a:xfrm>
          <a:prstGeom prst="rect">
            <a:avLst/>
          </a:prstGeom>
          <a:noFill/>
          <a:ln>
            <a:noFill/>
          </a:ln>
        </p:spPr>
        <p:txBody>
          <a:bodyPr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fr-FR" sz="3600" b="1" kern="1200">
                <a:ln w="158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13000"/>
                    </a:prstClr>
                  </a:outerShdw>
                </a:effectLst>
                <a:latin typeface="ITCKabel" pitchFamily="50" charset="0"/>
                <a:ea typeface="+mj-ea"/>
                <a:cs typeface="+mj-cs"/>
              </a:defRPr>
            </a:lvl1pPr>
          </a:lstStyle>
          <a:p>
            <a:r>
              <a:rPr lang="fr-FR" sz="2400" dirty="0" smtClean="0"/>
              <a:t>Présentation de la plateforme Bing </a:t>
            </a:r>
            <a:r>
              <a:rPr lang="fr-FR" sz="2400" dirty="0" err="1" smtClean="0"/>
              <a:t>Maps</a:t>
            </a:r>
            <a:r>
              <a:rPr lang="fr-FR" sz="2400" dirty="0" smtClean="0"/>
              <a:t> for Enterprise</a:t>
            </a:r>
            <a:endParaRPr lang="fr-FR" sz="2400" dirty="0"/>
          </a:p>
        </p:txBody>
      </p:sp>
      <p:pic>
        <p:nvPicPr>
          <p:cNvPr id="21" name="Picture 7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9" t="49829" r="77624" b="40555"/>
          <a:stretch/>
        </p:blipFill>
        <p:spPr bwMode="auto">
          <a:xfrm>
            <a:off x="7173797" y="2922842"/>
            <a:ext cx="1346886" cy="679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144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1406" y="1268760"/>
            <a:ext cx="8572560" cy="4874884"/>
          </a:xfrm>
        </p:spPr>
        <p:txBody>
          <a:bodyPr/>
          <a:lstStyle/>
          <a:p>
            <a:r>
              <a:rPr lang="fr-FR" dirty="0" smtClean="0"/>
              <a:t>Une solution de cartographie pour les PME, les grandes entreprises et le secteur public</a:t>
            </a:r>
          </a:p>
          <a:p>
            <a:pPr>
              <a:buNone/>
            </a:pPr>
            <a:endParaRPr lang="fr-FR" dirty="0" smtClean="0"/>
          </a:p>
          <a:p>
            <a:r>
              <a:rPr lang="fr-FR" dirty="0" smtClean="0"/>
              <a:t> Un ensemble de services </a:t>
            </a:r>
            <a:r>
              <a:rPr lang="fr-FR" dirty="0" err="1" smtClean="0"/>
              <a:t>géospatiaux</a:t>
            </a:r>
            <a:endParaRPr lang="fr-FR" dirty="0" smtClean="0"/>
          </a:p>
          <a:p>
            <a:pPr lvl="1"/>
            <a:r>
              <a:rPr lang="fr-FR" dirty="0" smtClean="0"/>
              <a:t>Moteur de géocodage, géocodage inversé, parseur</a:t>
            </a:r>
          </a:p>
          <a:p>
            <a:pPr lvl="1"/>
            <a:r>
              <a:rPr lang="fr-FR" dirty="0" smtClean="0"/>
              <a:t>Cartes Navteq</a:t>
            </a:r>
          </a:p>
          <a:p>
            <a:pPr lvl="1"/>
            <a:r>
              <a:rPr lang="fr-FR" dirty="0" smtClean="0"/>
              <a:t>Images satellites</a:t>
            </a:r>
          </a:p>
          <a:p>
            <a:pPr lvl="1"/>
            <a:r>
              <a:rPr lang="fr-FR" dirty="0" smtClean="0"/>
              <a:t>Images aériennes</a:t>
            </a:r>
          </a:p>
          <a:p>
            <a:pPr lvl="1"/>
            <a:r>
              <a:rPr lang="fr-FR" dirty="0" smtClean="0"/>
              <a:t>Vues obliques (à 45°) : « </a:t>
            </a:r>
            <a:r>
              <a:rPr lang="fr-FR" dirty="0" err="1" smtClean="0"/>
              <a:t>Bird’s</a:t>
            </a:r>
            <a:r>
              <a:rPr lang="fr-FR" dirty="0" smtClean="0"/>
              <a:t> </a:t>
            </a:r>
            <a:r>
              <a:rPr lang="fr-FR" dirty="0" err="1" smtClean="0"/>
              <a:t>Eyes</a:t>
            </a:r>
            <a:r>
              <a:rPr lang="fr-FR" dirty="0" smtClean="0"/>
              <a:t> </a:t>
            </a:r>
            <a:r>
              <a:rPr lang="fr-FR" dirty="0" err="1" smtClean="0"/>
              <a:t>Views</a:t>
            </a:r>
            <a:r>
              <a:rPr lang="fr-FR" dirty="0" smtClean="0"/>
              <a:t> », un unique Microsoft</a:t>
            </a:r>
          </a:p>
          <a:p>
            <a:pPr lvl="1"/>
            <a:r>
              <a:rPr lang="fr-FR" dirty="0" smtClean="0"/>
              <a:t>Points d’intérêts </a:t>
            </a:r>
          </a:p>
          <a:p>
            <a:r>
              <a:rPr lang="fr-FR" dirty="0" smtClean="0"/>
              <a:t>Des outils et des APIs pour les développeurs</a:t>
            </a:r>
          </a:p>
          <a:p>
            <a:endParaRPr lang="fr-FR" dirty="0" smtClean="0"/>
          </a:p>
          <a:p>
            <a:r>
              <a:rPr lang="fr-FR" dirty="0" smtClean="0"/>
              <a:t>Bing Maps for Enterprise est une plateforme pour visualiser, chercher et collaborer autour de données </a:t>
            </a:r>
            <a:r>
              <a:rPr lang="fr-FR" dirty="0" err="1" smtClean="0"/>
              <a:t>géolocalisées</a:t>
            </a:r>
            <a:endParaRPr lang="fr-FR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32152" y="198754"/>
            <a:ext cx="7004344" cy="925990"/>
          </a:xfrm>
        </p:spPr>
        <p:txBody>
          <a:bodyPr/>
          <a:lstStyle/>
          <a:p>
            <a:r>
              <a:rPr lang="fr-FR" dirty="0" smtClean="0"/>
              <a:t>Présentation générale</a:t>
            </a:r>
            <a:endParaRPr lang="fr-FR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1331640" y="0"/>
            <a:ext cx="7812360" cy="394170"/>
          </a:xfrm>
          <a:prstGeom prst="rect">
            <a:avLst/>
          </a:prstGeom>
          <a:noFill/>
          <a:ln>
            <a:noFill/>
          </a:ln>
        </p:spPr>
        <p:txBody>
          <a:bodyPr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fr-FR" sz="3600" b="1" kern="1200">
                <a:ln w="158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13000"/>
                    </a:prstClr>
                  </a:outerShdw>
                </a:effectLst>
                <a:latin typeface="ITCKabel" pitchFamily="50" charset="0"/>
                <a:ea typeface="+mj-ea"/>
                <a:cs typeface="+mj-cs"/>
              </a:defRPr>
            </a:lvl1pPr>
          </a:lstStyle>
          <a:p>
            <a:r>
              <a:rPr lang="fr-FR" sz="2400" dirty="0" smtClean="0"/>
              <a:t>Présentation de la plateforme Bing </a:t>
            </a:r>
            <a:r>
              <a:rPr lang="fr-FR" sz="2400" dirty="0" err="1" smtClean="0"/>
              <a:t>Maps</a:t>
            </a:r>
            <a:r>
              <a:rPr lang="fr-FR" sz="2400" dirty="0" smtClean="0"/>
              <a:t> for Enterprise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66998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Fonctionnalités</a:t>
            </a:r>
          </a:p>
          <a:p>
            <a:pPr lvl="1"/>
            <a:r>
              <a:rPr lang="fr-FR" dirty="0" smtClean="0"/>
              <a:t>Affichage des vues satellites, vue hybrides et vue de carte</a:t>
            </a:r>
          </a:p>
          <a:p>
            <a:pPr lvl="1"/>
            <a:r>
              <a:rPr lang="fr-FR" dirty="0" smtClean="0"/>
              <a:t>Ajout d’éléments sur la carte : punaise, </a:t>
            </a:r>
            <a:r>
              <a:rPr lang="fr-FR" dirty="0" err="1" smtClean="0"/>
              <a:t>polyline</a:t>
            </a:r>
            <a:r>
              <a:rPr lang="fr-FR" dirty="0" smtClean="0"/>
              <a:t> et polygone</a:t>
            </a:r>
            <a:endParaRPr lang="fr-FR" dirty="0"/>
          </a:p>
          <a:p>
            <a:pPr lvl="1"/>
            <a:r>
              <a:rPr lang="fr-FR" dirty="0" smtClean="0"/>
              <a:t>Calcul d’itinéraire</a:t>
            </a:r>
          </a:p>
          <a:p>
            <a:pPr lvl="1"/>
            <a:r>
              <a:rPr lang="fr-FR" dirty="0" smtClean="0"/>
              <a:t>Recherche de proximité</a:t>
            </a:r>
          </a:p>
          <a:p>
            <a:pPr lvl="1"/>
            <a:endParaRPr lang="fr-FR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32152" y="198754"/>
            <a:ext cx="7004344" cy="925990"/>
          </a:xfrm>
        </p:spPr>
        <p:txBody>
          <a:bodyPr/>
          <a:lstStyle/>
          <a:p>
            <a:r>
              <a:rPr lang="fr-FR" dirty="0" smtClean="0"/>
              <a:t>Possibilités</a:t>
            </a:r>
            <a:endParaRPr lang="fr-FR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1331640" y="0"/>
            <a:ext cx="7812360" cy="394170"/>
          </a:xfrm>
          <a:prstGeom prst="rect">
            <a:avLst/>
          </a:prstGeom>
          <a:noFill/>
          <a:ln>
            <a:noFill/>
          </a:ln>
        </p:spPr>
        <p:txBody>
          <a:bodyPr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fr-FR" sz="3600" b="1" kern="1200">
                <a:ln w="158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13000"/>
                    </a:prstClr>
                  </a:outerShdw>
                </a:effectLst>
                <a:latin typeface="ITCKabel" pitchFamily="50" charset="0"/>
                <a:ea typeface="+mj-ea"/>
                <a:cs typeface="+mj-cs"/>
              </a:defRPr>
            </a:lvl1pPr>
          </a:lstStyle>
          <a:p>
            <a:r>
              <a:rPr lang="fr-FR" sz="2400" dirty="0" smtClean="0"/>
              <a:t>Présentation de la plateforme Bing </a:t>
            </a:r>
            <a:r>
              <a:rPr lang="fr-FR" sz="2400" dirty="0" err="1" smtClean="0"/>
              <a:t>Maps</a:t>
            </a:r>
            <a:r>
              <a:rPr lang="fr-FR" sz="2400" dirty="0" smtClean="0"/>
              <a:t> for Enterprise</a:t>
            </a:r>
            <a:endParaRPr lang="fr-FR" sz="2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r="7785" b="18286"/>
          <a:stretch>
            <a:fillRect/>
          </a:stretch>
        </p:blipFill>
        <p:spPr bwMode="auto">
          <a:xfrm>
            <a:off x="-214346" y="3071810"/>
            <a:ext cx="5786446" cy="338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1" descr="3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3286124"/>
            <a:ext cx="5753748" cy="3358041"/>
          </a:xfrm>
          <a:prstGeom prst="rect">
            <a:avLst/>
          </a:prstGeom>
          <a:effectLst>
            <a:glow rad="228600">
              <a:srgbClr xmlns:mc="http://schemas.openxmlformats.org/markup-compatibility/2006" xmlns:a14="http://schemas.microsoft.com/office/drawing/2010/main" val="404040" mc:Ignorable="">
                <a:alpha val="74902"/>
              </a:srgbClr>
            </a:glow>
          </a:effectLst>
        </p:spPr>
      </p:pic>
      <p:pic>
        <p:nvPicPr>
          <p:cNvPr id="9" name="Image 8" descr="Capture itiniéraire France avec étap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0166" y="3286124"/>
            <a:ext cx="6715140" cy="3263652"/>
          </a:xfrm>
          <a:prstGeom prst="rect">
            <a:avLst/>
          </a:prstGeom>
        </p:spPr>
      </p:pic>
      <p:pic>
        <p:nvPicPr>
          <p:cNvPr id="10" name="Image 9" descr="Capture recherche POI Hotels Toulous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71670" y="3357562"/>
            <a:ext cx="6596424" cy="316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9280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Certaines sont exclusives Bing </a:t>
            </a:r>
            <a:r>
              <a:rPr lang="fr-FR" dirty="0" err="1" smtClean="0"/>
              <a:t>Maps</a:t>
            </a:r>
            <a:endParaRPr lang="fr-FR" dirty="0" smtClean="0"/>
          </a:p>
          <a:p>
            <a:pPr lvl="1"/>
            <a:r>
              <a:rPr lang="fr-FR" dirty="0" smtClean="0"/>
              <a:t>Utilisation de Silverlight pour la présentation d’information riche</a:t>
            </a:r>
          </a:p>
          <a:p>
            <a:pPr lvl="1"/>
            <a:r>
              <a:rPr lang="fr-FR" dirty="0" smtClean="0"/>
              <a:t>Visualisation 3d des villes avec bâtiments texturés, relief et végétation</a:t>
            </a:r>
          </a:p>
          <a:p>
            <a:pPr lvl="1"/>
            <a:r>
              <a:rPr lang="fr-FR" dirty="0" smtClean="0"/>
              <a:t>Vue oblique (</a:t>
            </a:r>
            <a:r>
              <a:rPr lang="fr-FR" dirty="0" err="1" smtClean="0"/>
              <a:t>Bird’s</a:t>
            </a:r>
            <a:r>
              <a:rPr lang="fr-FR" dirty="0" smtClean="0"/>
              <a:t> </a:t>
            </a:r>
            <a:r>
              <a:rPr lang="fr-FR" dirty="0" err="1" smtClean="0"/>
              <a:t>eye</a:t>
            </a:r>
            <a:r>
              <a:rPr lang="fr-FR" dirty="0" smtClean="0"/>
              <a:t> </a:t>
            </a:r>
            <a:r>
              <a:rPr lang="fr-FR" dirty="0" err="1" smtClean="0"/>
              <a:t>view</a:t>
            </a:r>
            <a:r>
              <a:rPr lang="fr-FR" dirty="0" smtClean="0"/>
              <a:t>)</a:t>
            </a:r>
          </a:p>
          <a:p>
            <a:pPr lvl="1"/>
            <a:r>
              <a:rPr lang="fr-FR" dirty="0" smtClean="0"/>
              <a:t>Vue </a:t>
            </a:r>
            <a:r>
              <a:rPr lang="fr-FR" dirty="0" err="1" smtClean="0"/>
              <a:t>StreetSide</a:t>
            </a:r>
            <a:r>
              <a:rPr lang="fr-FR" dirty="0" smtClean="0"/>
              <a:t>™</a:t>
            </a:r>
          </a:p>
          <a:p>
            <a:pPr lvl="1"/>
            <a:endParaRPr lang="fr-FR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32152" y="198754"/>
            <a:ext cx="7004344" cy="925990"/>
          </a:xfrm>
        </p:spPr>
        <p:txBody>
          <a:bodyPr/>
          <a:lstStyle/>
          <a:p>
            <a:r>
              <a:rPr lang="fr-FR" dirty="0" smtClean="0"/>
              <a:t>Fonctionnalités exclusives</a:t>
            </a:r>
            <a:endParaRPr lang="fr-FR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1331640" y="0"/>
            <a:ext cx="7812360" cy="394170"/>
          </a:xfrm>
          <a:prstGeom prst="rect">
            <a:avLst/>
          </a:prstGeom>
          <a:noFill/>
          <a:ln>
            <a:noFill/>
          </a:ln>
        </p:spPr>
        <p:txBody>
          <a:bodyPr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fr-FR" sz="3600" b="1" kern="1200">
                <a:ln w="158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13000"/>
                    </a:prstClr>
                  </a:outerShdw>
                </a:effectLst>
                <a:latin typeface="ITCKabel" pitchFamily="50" charset="0"/>
                <a:ea typeface="+mj-ea"/>
                <a:cs typeface="+mj-cs"/>
              </a:defRPr>
            </a:lvl1pPr>
          </a:lstStyle>
          <a:p>
            <a:r>
              <a:rPr lang="fr-FR" sz="2400" dirty="0" smtClean="0"/>
              <a:t>Présentation de la plateforme Bing </a:t>
            </a:r>
            <a:r>
              <a:rPr lang="fr-FR" sz="2400" dirty="0" err="1" smtClean="0"/>
              <a:t>Maps</a:t>
            </a:r>
            <a:r>
              <a:rPr lang="fr-FR" sz="2400" dirty="0" smtClean="0"/>
              <a:t> for Enterprise</a:t>
            </a:r>
            <a:endParaRPr lang="fr-FR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0968"/>
            <a:ext cx="3816424" cy="2305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623" y="3212975"/>
            <a:ext cx="4341799" cy="2623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670" y="3356991"/>
            <a:ext cx="4248472" cy="2566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758" y="3501007"/>
            <a:ext cx="429068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846" y="3645023"/>
            <a:ext cx="3960440" cy="239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942" y="3789040"/>
            <a:ext cx="417149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04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La plateforme Bing </a:t>
            </a:r>
            <a:r>
              <a:rPr lang="fr-FR" dirty="0" err="1" smtClean="0"/>
              <a:t>Maps</a:t>
            </a:r>
            <a:r>
              <a:rPr lang="fr-FR" dirty="0" smtClean="0"/>
              <a:t> for Enterprise s’appuie sur le réseau de distribution de contenu de Microsoft :</a:t>
            </a:r>
          </a:p>
          <a:p>
            <a:pPr lvl="1"/>
            <a:r>
              <a:rPr lang="fr-FR" dirty="0" smtClean="0"/>
              <a:t>CDN : Content </a:t>
            </a:r>
            <a:r>
              <a:rPr lang="fr-FR" dirty="0" err="1" smtClean="0"/>
              <a:t>Delivery</a:t>
            </a:r>
            <a:r>
              <a:rPr lang="fr-FR" dirty="0" smtClean="0"/>
              <a:t> Network</a:t>
            </a:r>
          </a:p>
          <a:p>
            <a:pPr lvl="1"/>
            <a:r>
              <a:rPr lang="en-GB" dirty="0" smtClean="0"/>
              <a:t>DCN : Dynamic Compute Network </a:t>
            </a:r>
            <a:r>
              <a:rPr lang="en-GB" dirty="0" err="1" smtClean="0"/>
              <a:t>ou</a:t>
            </a:r>
            <a:r>
              <a:rPr lang="en-GB" dirty="0" smtClean="0"/>
              <a:t> </a:t>
            </a:r>
            <a:r>
              <a:rPr lang="fr-FR" dirty="0" smtClean="0"/>
              <a:t>ECN : </a:t>
            </a:r>
            <a:r>
              <a:rPr lang="fr-FR" dirty="0" err="1" smtClean="0"/>
              <a:t>Edge</a:t>
            </a:r>
            <a:r>
              <a:rPr lang="fr-FR" dirty="0" smtClean="0"/>
              <a:t> </a:t>
            </a:r>
            <a:r>
              <a:rPr lang="fr-FR" dirty="0" err="1" smtClean="0"/>
              <a:t>Caching</a:t>
            </a:r>
            <a:r>
              <a:rPr lang="fr-FR" dirty="0" smtClean="0"/>
              <a:t> Network</a:t>
            </a:r>
            <a:endParaRPr lang="fr-FR" dirty="0"/>
          </a:p>
          <a:p>
            <a:r>
              <a:rPr lang="fr-FR" dirty="0" err="1" smtClean="0"/>
              <a:t>Datacenters</a:t>
            </a:r>
            <a:r>
              <a:rPr lang="fr-FR" dirty="0" smtClean="0"/>
              <a:t> répartis géographiquement qui hébergent les données du Cloud </a:t>
            </a:r>
            <a:r>
              <a:rPr lang="fr-FR" dirty="0" err="1" smtClean="0"/>
              <a:t>Computing</a:t>
            </a:r>
            <a:r>
              <a:rPr lang="fr-FR" dirty="0" smtClean="0"/>
              <a:t> et de Bing Maps for Enterprise</a:t>
            </a:r>
          </a:p>
          <a:p>
            <a:pPr lvl="1"/>
            <a:endParaRPr lang="fr-FR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32152" y="198754"/>
            <a:ext cx="7004344" cy="925990"/>
          </a:xfrm>
        </p:spPr>
        <p:txBody>
          <a:bodyPr/>
          <a:lstStyle/>
          <a:p>
            <a:r>
              <a:rPr lang="fr-FR" dirty="0" smtClean="0"/>
              <a:t>Et techniquement ?</a:t>
            </a:r>
            <a:endParaRPr lang="fr-FR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1331640" y="0"/>
            <a:ext cx="7812360" cy="394170"/>
          </a:xfrm>
          <a:prstGeom prst="rect">
            <a:avLst/>
          </a:prstGeom>
          <a:noFill/>
          <a:ln>
            <a:noFill/>
          </a:ln>
        </p:spPr>
        <p:txBody>
          <a:bodyPr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fr-FR" sz="3600" b="1" kern="1200">
                <a:ln w="158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13000"/>
                    </a:prstClr>
                  </a:outerShdw>
                </a:effectLst>
                <a:latin typeface="ITCKabel" pitchFamily="50" charset="0"/>
                <a:ea typeface="+mj-ea"/>
                <a:cs typeface="+mj-cs"/>
              </a:defRPr>
            </a:lvl1pPr>
          </a:lstStyle>
          <a:p>
            <a:r>
              <a:rPr lang="fr-FR" sz="2400" dirty="0" smtClean="0"/>
              <a:t>Présentation de la plateforme Bing </a:t>
            </a:r>
            <a:r>
              <a:rPr lang="fr-FR" sz="2400" dirty="0" err="1" smtClean="0"/>
              <a:t>Maps</a:t>
            </a:r>
            <a:r>
              <a:rPr lang="fr-FR" sz="2400" dirty="0" smtClean="0"/>
              <a:t> for Enterprise</a:t>
            </a:r>
            <a:endParaRPr lang="fr-FR" sz="2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5"/>
          <a:stretch/>
        </p:blipFill>
        <p:spPr bwMode="auto">
          <a:xfrm>
            <a:off x="391220" y="1149701"/>
            <a:ext cx="8429252" cy="518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20" y="1124744"/>
            <a:ext cx="8433684" cy="4757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190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44" name="Rectangle 8"/>
          <p:cNvSpPr>
            <a:spLocks noGrp="1" noChangeArrowheads="1"/>
          </p:cNvSpPr>
          <p:nvPr>
            <p:ph type="title"/>
          </p:nvPr>
        </p:nvSpPr>
        <p:spPr>
          <a:xfrm>
            <a:off x="1843126" y="142852"/>
            <a:ext cx="7300874" cy="92869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/>
              <a:t>Des synergies fortes avec les </a:t>
            </a:r>
            <a:r>
              <a:rPr lang="en-US" sz="2800" dirty="0" err="1" smtClean="0"/>
              <a:t>autres</a:t>
            </a:r>
            <a:r>
              <a:rPr lang="en-US" sz="2800" dirty="0" smtClean="0"/>
              <a:t> technologies Microsoft</a:t>
            </a:r>
          </a:p>
        </p:txBody>
      </p:sp>
      <p:grpSp>
        <p:nvGrpSpPr>
          <p:cNvPr id="2" name="Group 46"/>
          <p:cNvGrpSpPr/>
          <p:nvPr/>
        </p:nvGrpSpPr>
        <p:grpSpPr>
          <a:xfrm>
            <a:off x="990600" y="1482743"/>
            <a:ext cx="7043369" cy="4817773"/>
            <a:chOff x="0" y="914400"/>
            <a:chExt cx="9001125" cy="6311341"/>
          </a:xfrm>
        </p:grpSpPr>
        <p:sp>
          <p:nvSpPr>
            <p:cNvPr id="46" name="Rounded Rectangle 45"/>
            <p:cNvSpPr/>
            <p:nvPr/>
          </p:nvSpPr>
          <p:spPr>
            <a:xfrm>
              <a:off x="76200" y="5181600"/>
              <a:ext cx="1828800" cy="106680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338" name="Picture 2" descr="cloud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62200" y="2309813"/>
              <a:ext cx="4114800" cy="3505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39" name="AutoShape 3"/>
            <p:cNvSpPr>
              <a:spLocks noChangeArrowheads="1"/>
            </p:cNvSpPr>
            <p:nvPr/>
          </p:nvSpPr>
          <p:spPr bwMode="auto">
            <a:xfrm rot="6701927">
              <a:off x="4572000" y="2233613"/>
              <a:ext cx="533400" cy="990600"/>
            </a:xfrm>
            <a:prstGeom prst="homePlate">
              <a:avLst>
                <a:gd name="adj" fmla="val 46921"/>
              </a:avLst>
            </a:prstGeom>
            <a:gradFill rotWithShape="1">
              <a:gsLst>
                <a:gs pos="0">
                  <a:srgbClr xmlns:mc="http://schemas.openxmlformats.org/markup-compatibility/2006" xmlns:a14="http://schemas.microsoft.com/office/drawing/2010/main" val="A7AEEF" mc:Ignorable="">
                    <a:alpha val="85001"/>
                  </a:srgbClr>
                </a:gs>
                <a:gs pos="100000">
                  <a:srgbClr xmlns:mc="http://schemas.openxmlformats.org/markup-compatibility/2006" xmlns:a14="http://schemas.microsoft.com/office/drawing/2010/main" val="DDDDDD" mc:Ignorable="">
                    <a:alpha val="85001"/>
                  </a:srgb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340" name="AutoShape 4"/>
            <p:cNvSpPr>
              <a:spLocks noChangeArrowheads="1"/>
            </p:cNvSpPr>
            <p:nvPr/>
          </p:nvSpPr>
          <p:spPr bwMode="auto">
            <a:xfrm rot="-7770875">
              <a:off x="4972050" y="4529138"/>
              <a:ext cx="533400" cy="990600"/>
            </a:xfrm>
            <a:prstGeom prst="homePlate">
              <a:avLst>
                <a:gd name="adj" fmla="val 46921"/>
              </a:avLst>
            </a:prstGeom>
            <a:gradFill rotWithShape="1">
              <a:gsLst>
                <a:gs pos="0">
                  <a:srgbClr xmlns:mc="http://schemas.openxmlformats.org/markup-compatibility/2006" xmlns:a14="http://schemas.microsoft.com/office/drawing/2010/main" val="D7D3A5" mc:Ignorable="">
                    <a:alpha val="85001"/>
                  </a:srgbClr>
                </a:gs>
                <a:gs pos="100000">
                  <a:srgbClr xmlns:mc="http://schemas.openxmlformats.org/markup-compatibility/2006" xmlns:a14="http://schemas.microsoft.com/office/drawing/2010/main" val="DDDDDD" mc:Ignorable="">
                    <a:alpha val="85001"/>
                  </a:srgb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341" name="AutoShape 5"/>
            <p:cNvSpPr>
              <a:spLocks noChangeArrowheads="1"/>
            </p:cNvSpPr>
            <p:nvPr/>
          </p:nvSpPr>
          <p:spPr bwMode="auto">
            <a:xfrm rot="-1015942">
              <a:off x="2667000" y="3833813"/>
              <a:ext cx="533400" cy="990600"/>
            </a:xfrm>
            <a:prstGeom prst="homePlate">
              <a:avLst>
                <a:gd name="adj" fmla="val 46921"/>
              </a:avLst>
            </a:prstGeom>
            <a:gradFill rotWithShape="1">
              <a:gsLst>
                <a:gs pos="0">
                  <a:srgbClr xmlns:mc="http://schemas.openxmlformats.org/markup-compatibility/2006" xmlns:a14="http://schemas.microsoft.com/office/drawing/2010/main" val="D1B3E3" mc:Ignorable="">
                    <a:alpha val="85001"/>
                  </a:srgbClr>
                </a:gs>
                <a:gs pos="100000">
                  <a:srgbClr xmlns:mc="http://schemas.openxmlformats.org/markup-compatibility/2006" xmlns:a14="http://schemas.microsoft.com/office/drawing/2010/main" val="DDDDDD" mc:Ignorable="">
                    <a:alpha val="85001"/>
                  </a:srgb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475142" name="Picture 6" descr="arrows and typ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05000" y="1524000"/>
              <a:ext cx="4911725" cy="510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5" name="Text Box 9"/>
            <p:cNvSpPr txBox="1">
              <a:spLocks noChangeArrowheads="1"/>
            </p:cNvSpPr>
            <p:nvPr/>
          </p:nvSpPr>
          <p:spPr bwMode="auto">
            <a:xfrm>
              <a:off x="2667000" y="5943600"/>
              <a:ext cx="2024102" cy="1282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36" tIns="45718" rIns="91436" bIns="45718">
              <a:spAutoFit/>
            </a:bodyPr>
            <a:lstStyle/>
            <a:p>
              <a:pPr eaLnBrk="0" hangingPunct="0">
                <a:spcBef>
                  <a:spcPct val="10000"/>
                </a:spcBef>
              </a:pPr>
              <a:r>
                <a:rPr lang="en-US" dirty="0"/>
                <a:t>SQL </a:t>
              </a:r>
              <a:r>
                <a:rPr lang="en-US" dirty="0" smtClean="0"/>
                <a:t>Server</a:t>
              </a:r>
            </a:p>
            <a:p>
              <a:pPr eaLnBrk="0" hangingPunct="0">
                <a:spcBef>
                  <a:spcPct val="10000"/>
                </a:spcBef>
              </a:pPr>
              <a:r>
                <a:rPr lang="en-US" dirty="0" smtClean="0"/>
                <a:t>MOSS</a:t>
              </a:r>
            </a:p>
            <a:p>
              <a:pPr eaLnBrk="0" hangingPunct="0">
                <a:spcBef>
                  <a:spcPct val="10000"/>
                </a:spcBef>
              </a:pPr>
              <a:r>
                <a:rPr lang="en-US" dirty="0" smtClean="0"/>
                <a:t>FAST</a:t>
              </a:r>
              <a:endParaRPr lang="en-US" dirty="0"/>
            </a:p>
          </p:txBody>
        </p:sp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203200" y="5334000"/>
              <a:ext cx="1625600" cy="804863"/>
              <a:chOff x="3156" y="1776"/>
              <a:chExt cx="1512" cy="744"/>
            </a:xfrm>
          </p:grpSpPr>
          <p:pic>
            <p:nvPicPr>
              <p:cNvPr id="14356" name="Picture 18" descr="Microsoft(R) Visual Studio(R) .NET">
                <a:hlinkClick r:id="rId5"/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168" y="2160"/>
                <a:ext cx="1500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7" name="Picture 19" descr="Microsoft(R) .NET Framework">
                <a:hlinkClick r:id="rId7"/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156" y="1776"/>
                <a:ext cx="1500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5" name="Picture 6"/>
            <p:cNvPicPr>
              <a:picLocks noChangeAspect="1" noChangeArrowheads="1" noCrop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224423" y="4961374"/>
              <a:ext cx="1156691" cy="1863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105"/>
            <p:cNvGrpSpPr>
              <a:grpSpLocks/>
            </p:cNvGrpSpPr>
            <p:nvPr/>
          </p:nvGrpSpPr>
          <p:grpSpPr bwMode="auto">
            <a:xfrm>
              <a:off x="6324600" y="1219200"/>
              <a:ext cx="2676525" cy="1752600"/>
              <a:chOff x="2037" y="1602"/>
              <a:chExt cx="1686" cy="1104"/>
            </a:xfrm>
          </p:grpSpPr>
          <p:pic>
            <p:nvPicPr>
              <p:cNvPr id="23" name="Picture 86" descr="cooltools-shape"/>
              <p:cNvPicPr>
                <a:picLocks noChangeAspect="1" noChangeArrowheads="1"/>
              </p:cNvPicPr>
              <p:nvPr/>
            </p:nvPicPr>
            <p:blipFill>
              <a:blip r:embed="rId10" cstate="print">
                <a:lum bright="-12000"/>
              </a:blip>
              <a:srcRect/>
              <a:stretch>
                <a:fillRect/>
              </a:stretch>
            </p:blipFill>
            <p:spPr bwMode="auto">
              <a:xfrm>
                <a:off x="2037" y="1602"/>
                <a:ext cx="1686" cy="110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24" name="Text Box 15"/>
              <p:cNvSpPr txBox="1">
                <a:spLocks noChangeArrowheads="1"/>
              </p:cNvSpPr>
              <p:nvPr/>
            </p:nvSpPr>
            <p:spPr bwMode="auto">
              <a:xfrm>
                <a:off x="2136" y="1715"/>
                <a:ext cx="649" cy="23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vert="horz" wrap="non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effectLst>
                      <a:outerShdw blurRad="38100" dist="38100" dir="2700000" algn="tl">
                        <a:srgbClr xmlns:mc="http://schemas.openxmlformats.org/markup-compatibility/2006" xmlns:a14="http://schemas.microsoft.com/office/drawing/2010/main" val="000000" mc:Ignorable="">
                          <a:alpha val="43137"/>
                        </a:srgbClr>
                      </a:outerShdw>
                    </a:effectLst>
                  </a:rPr>
                  <a:t>Desktop</a:t>
                </a:r>
              </a:p>
            </p:txBody>
          </p:sp>
          <p:grpSp>
            <p:nvGrpSpPr>
              <p:cNvPr id="6" name="Group 16"/>
              <p:cNvGrpSpPr>
                <a:grpSpLocks/>
              </p:cNvGrpSpPr>
              <p:nvPr/>
            </p:nvGrpSpPr>
            <p:grpSpPr bwMode="auto">
              <a:xfrm>
                <a:off x="2171" y="1784"/>
                <a:ext cx="1409" cy="819"/>
                <a:chOff x="5899" y="3361"/>
                <a:chExt cx="1473" cy="871"/>
              </a:xfrm>
            </p:grpSpPr>
            <p:pic>
              <p:nvPicPr>
                <p:cNvPr id="26" name="Picture 17" descr="Three different toolbars with their locations highlighted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6724" y="3361"/>
                  <a:ext cx="648" cy="5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" name="Picture 12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lum contrast="24000"/>
                </a:blip>
                <a:srcRect/>
                <a:stretch>
                  <a:fillRect/>
                </a:stretch>
              </p:blipFill>
              <p:spPr bwMode="auto">
                <a:xfrm>
                  <a:off x="6146" y="3525"/>
                  <a:ext cx="619" cy="6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14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lum contrast="24000"/>
                </a:blip>
                <a:srcRect/>
                <a:stretch>
                  <a:fillRect/>
                </a:stretch>
              </p:blipFill>
              <p:spPr bwMode="auto">
                <a:xfrm>
                  <a:off x="6568" y="3707"/>
                  <a:ext cx="367" cy="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15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5899" y="3670"/>
                  <a:ext cx="326" cy="4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" name="Picture 16"/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lum contrast="24000"/>
                </a:blip>
                <a:srcRect/>
                <a:stretch>
                  <a:fillRect/>
                </a:stretch>
              </p:blipFill>
              <p:spPr bwMode="auto">
                <a:xfrm>
                  <a:off x="6304" y="3940"/>
                  <a:ext cx="251" cy="2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7" name="Group 96"/>
            <p:cNvGrpSpPr>
              <a:grpSpLocks/>
            </p:cNvGrpSpPr>
            <p:nvPr/>
          </p:nvGrpSpPr>
          <p:grpSpPr bwMode="auto">
            <a:xfrm>
              <a:off x="0" y="914400"/>
              <a:ext cx="2676525" cy="1752600"/>
              <a:chOff x="766" y="2239"/>
              <a:chExt cx="1686" cy="1104"/>
            </a:xfrm>
          </p:grpSpPr>
          <p:pic>
            <p:nvPicPr>
              <p:cNvPr id="40" name="Picture 95" descr="cooltools-shape"/>
              <p:cNvPicPr>
                <a:picLocks noChangeAspect="1" noChangeArrowheads="1"/>
              </p:cNvPicPr>
              <p:nvPr/>
            </p:nvPicPr>
            <p:blipFill>
              <a:blip r:embed="rId16" cstate="print">
                <a:lum bright="-12000"/>
              </a:blip>
              <a:srcRect/>
              <a:stretch>
                <a:fillRect/>
              </a:stretch>
            </p:blipFill>
            <p:spPr bwMode="auto">
              <a:xfrm>
                <a:off x="766" y="2239"/>
                <a:ext cx="1686" cy="110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41" name="Picture 24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1349" y="2386"/>
                <a:ext cx="687" cy="5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2" name="Picture 25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 rot="-326567">
                <a:off x="1628" y="2506"/>
                <a:ext cx="695" cy="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3" name="Picture 37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876" y="2814"/>
                <a:ext cx="838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4" name="Text Box 9"/>
              <p:cNvSpPr txBox="1">
                <a:spLocks noChangeArrowheads="1"/>
              </p:cNvSpPr>
              <p:nvPr/>
            </p:nvSpPr>
            <p:spPr bwMode="auto">
              <a:xfrm>
                <a:off x="877" y="2349"/>
                <a:ext cx="413" cy="23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vert="horz" wrap="non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effectLst>
                      <a:outerShdw blurRad="38100" dist="38100" dir="2700000" algn="tl">
                        <a:srgbClr xmlns:mc="http://schemas.openxmlformats.org/markup-compatibility/2006" xmlns:a14="http://schemas.microsoft.com/office/drawing/2010/main" val="000000" mc:Ignorable="">
                          <a:alpha val="43137"/>
                        </a:srgbClr>
                      </a:outerShdw>
                    </a:effectLst>
                  </a:rPr>
                  <a:t>Web</a:t>
                </a:r>
              </a:p>
            </p:txBody>
          </p:sp>
        </p:grpSp>
        <p:sp>
          <p:nvSpPr>
            <p:cNvPr id="52" name="Text Box 41"/>
            <p:cNvSpPr txBox="1">
              <a:spLocks noChangeArrowheads="1"/>
            </p:cNvSpPr>
            <p:nvPr/>
          </p:nvSpPr>
          <p:spPr bwMode="auto">
            <a:xfrm>
              <a:off x="6478554" y="4779212"/>
              <a:ext cx="928459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dirty="0" smtClean="0">
                  <a:effectLst>
                    <a:outerShdw blurRad="38100" dist="38100" dir="2700000" algn="tl">
                      <a:srgbClr xmlns:mc="http://schemas.openxmlformats.org/markup-compatibility/2006" xmlns:a14="http://schemas.microsoft.com/office/drawing/2010/main" val="000000" mc:Ignorable="">
                        <a:alpha val="43137"/>
                      </a:srgbClr>
                    </a:outerShdw>
                  </a:effectLst>
                </a:rPr>
                <a:t>Mobile </a:t>
              </a:r>
              <a:endParaRPr lang="en-US" dirty="0">
                <a:effectLst>
                  <a:outerShdw blurRad="38100" dist="38100" dir="2700000" algn="tl">
                    <a:srgbClr xmlns:mc="http://schemas.openxmlformats.org/markup-compatibility/2006" xmlns:a14="http://schemas.microsoft.com/office/drawing/2010/main" val="000000" mc:Ignorable="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50" name="Picture 15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xmlns:mc="http://schemas.openxmlformats.org/markup-compatibility/2006" xmlns:a14="http://schemas.microsoft.com/office/drawing/2010/main" val="FFFFFF" mc:Ignorable=""/>
                </a:clrFrom>
                <a:clrTo>
                  <a:srgbClr xmlns:mc="http://schemas.openxmlformats.org/markup-compatibility/2006" xmlns:a14="http://schemas.microsoft.com/office/drawing/2010/main" val="FFFFFF" mc:Ignorable="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86000" y="5562600"/>
              <a:ext cx="452437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15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xmlns:mc="http://schemas.openxmlformats.org/markup-compatibility/2006" xmlns:a14="http://schemas.microsoft.com/office/drawing/2010/main" val="FFFFFF" mc:Ignorable=""/>
                </a:clrFrom>
                <a:clrTo>
                  <a:srgbClr xmlns:mc="http://schemas.openxmlformats.org/markup-compatibility/2006" xmlns:a14="http://schemas.microsoft.com/office/drawing/2010/main" val="FFFFFF" mc:Ignorable="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905000" y="5715000"/>
              <a:ext cx="452437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7" name="Picture 15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xmlns:mc="http://schemas.openxmlformats.org/markup-compatibility/2006" xmlns:a14="http://schemas.microsoft.com/office/drawing/2010/main" val="FFFFFF" mc:Ignorable=""/>
                </a:clrFrom>
                <a:clrTo>
                  <a:srgbClr xmlns:mc="http://schemas.openxmlformats.org/markup-compatibility/2006" xmlns:a14="http://schemas.microsoft.com/office/drawing/2010/main" val="FFFFFF" mc:Ignorable="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33600" y="6096000"/>
              <a:ext cx="452437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53" name="Picture 1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762000" y="2895600"/>
              <a:ext cx="1143000" cy="103103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3554" name="Picture 2"/>
            <p:cNvPicPr>
              <a:picLocks noChangeAspect="1" noChangeArrowheads="1"/>
            </p:cNvPicPr>
            <p:nvPr/>
          </p:nvPicPr>
          <p:blipFill>
            <a:blip r:embed="rId22" cstate="print">
              <a:clrChange>
                <a:clrFrom>
                  <a:srgbClr xmlns:mc="http://schemas.openxmlformats.org/markup-compatibility/2006" xmlns:a14="http://schemas.microsoft.com/office/drawing/2010/main" val="FFFFFF" mc:Ignorable=""/>
                </a:clrFrom>
                <a:clrTo>
                  <a:srgbClr xmlns:mc="http://schemas.openxmlformats.org/markup-compatibility/2006" xmlns:a14="http://schemas.microsoft.com/office/drawing/2010/main" val="FFFFFF" mc:Ignorable="">
                    <a:alpha val="0"/>
                  </a:srgbClr>
                </a:clrTo>
              </a:clrChange>
            </a:blip>
            <a:srcRect t="3297"/>
            <a:stretch>
              <a:fillRect/>
            </a:stretch>
          </p:blipFill>
          <p:spPr bwMode="auto">
            <a:xfrm>
              <a:off x="228600" y="3581400"/>
              <a:ext cx="1600200" cy="12572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55" name="Picture 3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685800" y="4572000"/>
              <a:ext cx="1219200" cy="475944"/>
            </a:xfrm>
            <a:prstGeom prst="roundRect">
              <a:avLst>
                <a:gd name="adj" fmla="val 13750"/>
              </a:avLst>
            </a:prstGeom>
            <a:solidFill>
              <a:srgbClr xmlns:mc="http://schemas.openxmlformats.org/markup-compatibility/2006" xmlns:a14="http://schemas.microsoft.com/office/drawing/2010/main" val="FFFFFF" mc:Ignorable=""/>
            </a:solidFill>
            <a:ln w="76200" cap="sq">
              <a:solidFill>
                <a:srgbClr xmlns:mc="http://schemas.openxmlformats.org/markup-compatibility/2006" xmlns:a14="http://schemas.microsoft.com/office/drawing/2010/main" val="292929" mc:Ignorable="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xmlns:mc="http://schemas.openxmlformats.org/markup-compatibility/2006" xmlns:a14="http://schemas.microsoft.com/office/drawing/2010/main" val="C0C0C0" mc:Ignorable=""/>
              </a:contourClr>
            </a:sp3d>
          </p:spPr>
        </p:pic>
      </p:grpSp>
      <p:sp>
        <p:nvSpPr>
          <p:cNvPr id="45" name="TextBox 44"/>
          <p:cNvSpPr txBox="1"/>
          <p:nvPr/>
        </p:nvSpPr>
        <p:spPr>
          <a:xfrm>
            <a:off x="3429000" y="3576935"/>
            <a:ext cx="1922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Segoe"/>
              </a:rPr>
              <a:t>Bing Maps</a:t>
            </a:r>
            <a:endParaRPr lang="en-US" sz="2400" b="1" dirty="0">
              <a:solidFill>
                <a:schemeClr val="tx2"/>
              </a:solidFill>
              <a:latin typeface="Segoe"/>
            </a:endParaRPr>
          </a:p>
        </p:txBody>
      </p:sp>
      <p:pic>
        <p:nvPicPr>
          <p:cNvPr id="47" name="Image 46" descr="Download_01_HTC_HD2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6247999" y="3071810"/>
            <a:ext cx="1467273" cy="1428760"/>
          </a:xfrm>
          <a:prstGeom prst="rect">
            <a:avLst/>
          </a:prstGeom>
        </p:spPr>
      </p:pic>
      <p:pic>
        <p:nvPicPr>
          <p:cNvPr id="48" name="Image 47" descr="Aerien BING HD2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6911939" y="3233120"/>
            <a:ext cx="589019" cy="98169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ounded Rectangle 61"/>
          <p:cNvSpPr/>
          <p:nvPr/>
        </p:nvSpPr>
        <p:spPr>
          <a:xfrm rot="5400000">
            <a:off x="1747038" y="4103347"/>
            <a:ext cx="1347569" cy="378445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066664216"/>
              </p:ext>
            </p:extLst>
          </p:nvPr>
        </p:nvGraphicFramePr>
        <p:xfrm>
          <a:off x="1613381" y="181732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0" name="Image 36" descr="earth_icon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65228" y="2677570"/>
            <a:ext cx="1857388" cy="1857388"/>
          </a:xfrm>
          <a:prstGeom prst="rect">
            <a:avLst/>
          </a:prstGeom>
        </p:spPr>
      </p:pic>
      <p:sp>
        <p:nvSpPr>
          <p:cNvPr id="59" name="Rounded Rectangle 58"/>
          <p:cNvSpPr/>
          <p:nvPr/>
        </p:nvSpPr>
        <p:spPr>
          <a:xfrm>
            <a:off x="528594" y="2884902"/>
            <a:ext cx="2151520" cy="378445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ounded Rectangle 57"/>
          <p:cNvSpPr/>
          <p:nvPr/>
        </p:nvSpPr>
        <p:spPr>
          <a:xfrm>
            <a:off x="6025036" y="4432954"/>
            <a:ext cx="3011460" cy="1660342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ounded Rectangle 52"/>
          <p:cNvSpPr/>
          <p:nvPr/>
        </p:nvSpPr>
        <p:spPr>
          <a:xfrm>
            <a:off x="6444208" y="1484784"/>
            <a:ext cx="2151520" cy="1217695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5144" name="Rectangle 8"/>
          <p:cNvSpPr>
            <a:spLocks noGrp="1" noChangeArrowheads="1"/>
          </p:cNvSpPr>
          <p:nvPr>
            <p:ph type="title"/>
          </p:nvPr>
        </p:nvSpPr>
        <p:spPr>
          <a:xfrm>
            <a:off x="1843126" y="196050"/>
            <a:ext cx="7300874" cy="92869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/>
              <a:t>Des synergies fortes avec les </a:t>
            </a:r>
            <a:r>
              <a:rPr lang="en-US" sz="2800" dirty="0" err="1" smtClean="0"/>
              <a:t>autres</a:t>
            </a:r>
            <a:r>
              <a:rPr lang="en-US" sz="2800" dirty="0" smtClean="0"/>
              <a:t> technologies Microsoft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594187" y="1491224"/>
            <a:ext cx="2151520" cy="1217695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355" name="Picture 6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84317" y="4603628"/>
            <a:ext cx="856035" cy="13456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xmlns:mc="http://schemas.openxmlformats.org/markup-compatibility/2006" xmlns:a14="http://schemas.microsoft.com/office/drawing/2010/main" val="000000" mc:Ignorable="">
                <a:alpha val="70000"/>
              </a:srgbClr>
            </a:outerShdw>
          </a:effectLst>
        </p:spPr>
      </p:pic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6516216" y="1545780"/>
            <a:ext cx="95391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>
                <a:ln w="18415" cmpd="sng">
                  <a:solidFill>
                    <a:srgbClr xmlns:mc="http://schemas.openxmlformats.org/markup-compatibility/2006" xmlns:a14="http://schemas.microsoft.com/office/drawing/2010/main" val="FFFFFF" mc:Ignorable=""/>
                  </a:solidFill>
                  <a:prstDash val="solid"/>
                </a:ln>
                <a:solidFill>
                  <a:srgbClr xmlns:mc="http://schemas.openxmlformats.org/markup-compatibility/2006" xmlns:a14="http://schemas.microsoft.com/office/drawing/2010/main" val="FFFFFF" mc:Ignorable=""/>
                </a:solidFill>
                <a:effectLst>
                  <a:outerShdw blurRad="63500" dir="3600000" algn="tl" rotWithShape="0">
                    <a:srgbClr xmlns:mc="http://schemas.openxmlformats.org/markup-compatibility/2006" xmlns:a14="http://schemas.microsoft.com/office/drawing/2010/main" val="000000" mc:Ignorable="">
                      <a:alpha val="70000"/>
                    </a:srgbClr>
                  </a:outerShdw>
                </a:effectLst>
              </a:rPr>
              <a:t>Desktop</a:t>
            </a:r>
            <a:endParaRPr lang="en-US" dirty="0">
              <a:effectLst>
                <a:outerShdw blurRad="38100" dist="38100" dir="2700000" algn="tl">
                  <a:srgbClr xmlns:mc="http://schemas.openxmlformats.org/markup-compatibility/2006" xmlns:a14="http://schemas.microsoft.com/office/drawing/2010/main" val="000000" mc:Ignorable="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6936059" y="1682468"/>
            <a:ext cx="1456787" cy="992481"/>
            <a:chOff x="6146" y="3361"/>
            <a:chExt cx="1226" cy="871"/>
          </a:xfrm>
        </p:grpSpPr>
        <p:pic>
          <p:nvPicPr>
            <p:cNvPr id="26" name="Picture 17" descr="Three different toolbars with their locations highlighted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724" y="3361"/>
              <a:ext cx="64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12"/>
            <p:cNvPicPr>
              <a:picLocks noChangeAspect="1" noChangeArrowheads="1"/>
            </p:cNvPicPr>
            <p:nvPr/>
          </p:nvPicPr>
          <p:blipFill>
            <a:blip r:embed="rId11" cstate="print">
              <a:lum contrast="24000"/>
            </a:blip>
            <a:srcRect/>
            <a:stretch>
              <a:fillRect/>
            </a:stretch>
          </p:blipFill>
          <p:spPr bwMode="auto">
            <a:xfrm>
              <a:off x="6146" y="3525"/>
              <a:ext cx="619" cy="6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14"/>
            <p:cNvPicPr>
              <a:picLocks noChangeAspect="1" noChangeArrowheads="1"/>
            </p:cNvPicPr>
            <p:nvPr/>
          </p:nvPicPr>
          <p:blipFill>
            <a:blip r:embed="rId12" cstate="print">
              <a:lum contrast="24000"/>
            </a:blip>
            <a:srcRect/>
            <a:stretch>
              <a:fillRect/>
            </a:stretch>
          </p:blipFill>
          <p:spPr bwMode="auto">
            <a:xfrm>
              <a:off x="6568" y="3707"/>
              <a:ext cx="367" cy="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16"/>
            <p:cNvPicPr>
              <a:picLocks noChangeAspect="1" noChangeArrowheads="1"/>
            </p:cNvPicPr>
            <p:nvPr/>
          </p:nvPicPr>
          <p:blipFill>
            <a:blip r:embed="rId13" cstate="print">
              <a:lum contrast="24000"/>
            </a:blip>
            <a:srcRect/>
            <a:stretch>
              <a:fillRect/>
            </a:stretch>
          </p:blipFill>
          <p:spPr bwMode="auto">
            <a:xfrm>
              <a:off x="6304" y="3940"/>
              <a:ext cx="251" cy="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1" name="Picture 2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382995" y="1660881"/>
            <a:ext cx="853403" cy="662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2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21273433">
            <a:off x="1729574" y="1806299"/>
            <a:ext cx="863340" cy="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3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95427" y="2179540"/>
            <a:ext cx="1040977" cy="49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711791" y="1556792"/>
            <a:ext cx="61863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>
                <a:ln w="18415" cmpd="sng">
                  <a:solidFill>
                    <a:srgbClr xmlns:mc="http://schemas.openxmlformats.org/markup-compatibility/2006" xmlns:a14="http://schemas.microsoft.com/office/drawing/2010/main" val="FFFFFF" mc:Ignorable=""/>
                  </a:solidFill>
                  <a:prstDash val="solid"/>
                </a:ln>
                <a:solidFill>
                  <a:srgbClr xmlns:mc="http://schemas.openxmlformats.org/markup-compatibility/2006" xmlns:a14="http://schemas.microsoft.com/office/drawing/2010/main" val="FFFFFF" mc:Ignorable=""/>
                </a:solidFill>
                <a:effectLst>
                  <a:outerShdw blurRad="63500" dir="3600000" algn="tl" rotWithShape="0">
                    <a:srgbClr xmlns:mc="http://schemas.openxmlformats.org/markup-compatibility/2006" xmlns:a14="http://schemas.microsoft.com/office/drawing/2010/main" val="000000" mc:Ignorable="">
                      <a:alpha val="70000"/>
                    </a:srgbClr>
                  </a:outerShdw>
                </a:effectLst>
              </a:rPr>
              <a:t>Web</a:t>
            </a:r>
          </a:p>
        </p:txBody>
      </p:sp>
      <p:sp>
        <p:nvSpPr>
          <p:cNvPr id="52" name="Text Box 41"/>
          <p:cNvSpPr txBox="1">
            <a:spLocks noChangeArrowheads="1"/>
          </p:cNvSpPr>
          <p:nvPr/>
        </p:nvSpPr>
        <p:spPr bwMode="auto">
          <a:xfrm>
            <a:off x="6060060" y="4432954"/>
            <a:ext cx="89960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 smtClean="0">
                <a:ln w="18415" cmpd="sng">
                  <a:solidFill>
                    <a:srgbClr xmlns:mc="http://schemas.openxmlformats.org/markup-compatibility/2006" xmlns:a14="http://schemas.microsoft.com/office/drawing/2010/main" val="FFFFFF" mc:Ignorable=""/>
                  </a:solidFill>
                  <a:prstDash val="solid"/>
                </a:ln>
                <a:solidFill>
                  <a:srgbClr xmlns:mc="http://schemas.openxmlformats.org/markup-compatibility/2006" xmlns:a14="http://schemas.microsoft.com/office/drawing/2010/main" val="FFFFFF" mc:Ignorable=""/>
                </a:solidFill>
                <a:effectLst>
                  <a:outerShdw blurRad="63500" dir="3600000" algn="tl" rotWithShape="0">
                    <a:srgbClr xmlns:mc="http://schemas.openxmlformats.org/markup-compatibility/2006" xmlns:a14="http://schemas.microsoft.com/office/drawing/2010/main" val="000000" mc:Ignorable="">
                      <a:alpha val="70000"/>
                    </a:srgbClr>
                  </a:outerShdw>
                </a:effectLst>
              </a:rPr>
              <a:t>Mobile</a:t>
            </a:r>
            <a:r>
              <a:rPr lang="en-US" dirty="0" smtClean="0">
                <a:effectLst>
                  <a:outerShdw blurRad="38100" dist="38100" dir="2700000" algn="tl">
                    <a:srgbClr xmlns:mc="http://schemas.openxmlformats.org/markup-compatibility/2006" xmlns:a14="http://schemas.microsoft.com/office/drawing/2010/main" val="000000" mc:Ignorable="">
                      <a:alpha val="43137"/>
                    </a:srgbClr>
                  </a:outerShdw>
                </a:effectLst>
              </a:rPr>
              <a:t> </a:t>
            </a:r>
            <a:endParaRPr lang="en-US" dirty="0">
              <a:effectLst>
                <a:outerShdw blurRad="38100" dist="38100" dir="2700000" algn="tl">
                  <a:srgbClr xmlns:mc="http://schemas.openxmlformats.org/markup-compatibility/2006" xmlns:a14="http://schemas.microsoft.com/office/drawing/2010/main" val="000000" mc:Ignorable="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38203" y="2995095"/>
            <a:ext cx="1311781" cy="1642996"/>
            <a:chOff x="1169479" y="2995095"/>
            <a:chExt cx="1311781" cy="1642996"/>
          </a:xfrm>
        </p:grpSpPr>
        <p:pic>
          <p:nvPicPr>
            <p:cNvPr id="23553" name="Picture 1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586864" y="2995095"/>
              <a:ext cx="894396" cy="78704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3554" name="Picture 2"/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xmlns:mc="http://schemas.openxmlformats.org/markup-compatibility/2006" xmlns:a14="http://schemas.microsoft.com/office/drawing/2010/main" val="FFFFFF" mc:Ignorable=""/>
                </a:clrFrom>
                <a:clrTo>
                  <a:srgbClr xmlns:mc="http://schemas.openxmlformats.org/markup-compatibility/2006" xmlns:a14="http://schemas.microsoft.com/office/drawing/2010/main" val="FFFFFF" mc:Ignorable="">
                    <a:alpha val="0"/>
                  </a:srgbClr>
                </a:clrTo>
              </a:clrChange>
            </a:blip>
            <a:srcRect t="3297"/>
            <a:stretch>
              <a:fillRect/>
            </a:stretch>
          </p:blipFill>
          <p:spPr bwMode="auto">
            <a:xfrm>
              <a:off x="1169479" y="3518602"/>
              <a:ext cx="1252154" cy="959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55" name="Picture 3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527238" y="4274778"/>
              <a:ext cx="954022" cy="363313"/>
            </a:xfrm>
            <a:prstGeom prst="roundRect">
              <a:avLst>
                <a:gd name="adj" fmla="val 13750"/>
              </a:avLst>
            </a:prstGeom>
            <a:solidFill>
              <a:srgbClr xmlns:mc="http://schemas.openxmlformats.org/markup-compatibility/2006" xmlns:a14="http://schemas.microsoft.com/office/drawing/2010/main" val="FFFFFF" mc:Ignorable=""/>
            </a:solidFill>
            <a:ln w="76200" cap="sq">
              <a:solidFill>
                <a:srgbClr xmlns:mc="http://schemas.openxmlformats.org/markup-compatibility/2006" xmlns:a14="http://schemas.microsoft.com/office/drawing/2010/main" val="292929" mc:Ignorable="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xmlns:mc="http://schemas.openxmlformats.org/markup-compatibility/2006" xmlns:a14="http://schemas.microsoft.com/office/drawing/2010/main" val="C0C0C0" mc:Ignorable=""/>
              </a:contourClr>
            </a:sp3d>
          </p:spPr>
        </p:pic>
      </p:grpSp>
      <p:sp>
        <p:nvSpPr>
          <p:cNvPr id="45" name="TextBox 44"/>
          <p:cNvSpPr txBox="1"/>
          <p:nvPr/>
        </p:nvSpPr>
        <p:spPr>
          <a:xfrm>
            <a:off x="3609085" y="2723436"/>
            <a:ext cx="21870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Segoe"/>
              </a:rPr>
              <a:t>Bing Maps</a:t>
            </a:r>
            <a:endParaRPr lang="en-US" sz="4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Segoe"/>
            </a:endParaRPr>
          </a:p>
        </p:txBody>
      </p:sp>
      <p:pic>
        <p:nvPicPr>
          <p:cNvPr id="47" name="Image 46" descr="Download_01_HTC_HD2.jpg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xmlns:mc="http://schemas.openxmlformats.org/markup-compatibility/2006" xmlns:a14="http://schemas.microsoft.com/office/drawing/2010/main" val="FFFFFF" mc:Ignorable=""/>
              </a:clrFrom>
              <a:clrTo>
                <a:srgbClr xmlns:mc="http://schemas.openxmlformats.org/markup-compatibility/2006" xmlns:a14="http://schemas.microsoft.com/office/drawing/2010/main" val="FFFFFF" mc:Ignorable="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76727" y="4552835"/>
            <a:ext cx="1467273" cy="1428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xmlns:mc="http://schemas.openxmlformats.org/markup-compatibility/2006" xmlns:a14="http://schemas.microsoft.com/office/drawing/2010/main" val="000000" mc:Ignorable="">
                <a:alpha val="70000"/>
              </a:srgbClr>
            </a:outerShdw>
          </a:effectLst>
        </p:spPr>
      </p:pic>
      <p:pic>
        <p:nvPicPr>
          <p:cNvPr id="48" name="Image 47" descr="Aerien BING HD2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8340667" y="4714145"/>
            <a:ext cx="589019" cy="98169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85253" y="5387446"/>
            <a:ext cx="602571" cy="649630"/>
            <a:chOff x="7931969" y="3284984"/>
            <a:chExt cx="796214" cy="858396"/>
          </a:xfrm>
        </p:grpSpPr>
        <p:pic>
          <p:nvPicPr>
            <p:cNvPr id="54" name="Picture 3"/>
            <p:cNvPicPr>
              <a:picLocks noChangeAspect="1" noChangeArrowheads="1"/>
            </p:cNvPicPr>
            <p:nvPr/>
          </p:nvPicPr>
          <p:blipFill>
            <a:blip r:embed="rId22" cstate="print">
              <a:clrChange>
                <a:clrFrom>
                  <a:srgbClr xmlns:mc="http://schemas.openxmlformats.org/markup-compatibility/2006" xmlns:a14="http://schemas.microsoft.com/office/drawing/2010/main" val="FFFFFF" mc:Ignorable=""/>
                </a:clrFrom>
                <a:clrTo>
                  <a:srgbClr xmlns:mc="http://schemas.openxmlformats.org/markup-compatibility/2006" xmlns:a14="http://schemas.microsoft.com/office/drawing/2010/main" val="FFFFFF" mc:Ignorable="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931969" y="3284984"/>
              <a:ext cx="558270" cy="786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5" name="Picture 4" descr="D:\Mes documents\Mes images\SUPINFO_Project\database_icon.PN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8286777" y="3638916"/>
              <a:ext cx="441406" cy="504464"/>
            </a:xfrm>
            <a:prstGeom prst="rect">
              <a:avLst/>
            </a:prstGeom>
            <a:noFill/>
          </p:spPr>
        </p:pic>
      </p:grpSp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xmlns:mc="http://schemas.openxmlformats.org/markup-compatibility/2006" xmlns:a14="http://schemas.microsoft.com/office/drawing/2010/main" val="FFFFFF" mc:Ignorable=""/>
              </a:clrFrom>
              <a:clrTo>
                <a:srgbClr xmlns:mc="http://schemas.openxmlformats.org/markup-compatibility/2006" xmlns:a14="http://schemas.microsoft.com/office/drawing/2010/main" val="FFFFFF" mc:Ignorable="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02312" y="5973413"/>
            <a:ext cx="525965" cy="623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58" y="5696939"/>
            <a:ext cx="1037654" cy="792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" t="8798" r="55949" b="60543"/>
          <a:stretch/>
        </p:blipFill>
        <p:spPr bwMode="auto">
          <a:xfrm>
            <a:off x="842519" y="5062038"/>
            <a:ext cx="1523669" cy="519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373216"/>
            <a:ext cx="690838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910500"/>
            <a:ext cx="1253220" cy="25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6260436"/>
            <a:ext cx="1224136" cy="248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5506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07704" y="198754"/>
            <a:ext cx="7128792" cy="925990"/>
          </a:xfrm>
        </p:spPr>
        <p:txBody>
          <a:bodyPr/>
          <a:lstStyle/>
          <a:p>
            <a:r>
              <a:rPr lang="fr-FR" dirty="0" smtClean="0"/>
              <a:t>Exemples d’intégration</a:t>
            </a:r>
            <a:endParaRPr lang="fr-FR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1331640" y="0"/>
            <a:ext cx="7812360" cy="394170"/>
          </a:xfrm>
          <a:prstGeom prst="rect">
            <a:avLst/>
          </a:prstGeom>
          <a:noFill/>
          <a:ln>
            <a:noFill/>
          </a:ln>
        </p:spPr>
        <p:txBody>
          <a:bodyPr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fr-FR" sz="3600" b="1" kern="1200">
                <a:ln w="158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13000"/>
                    </a:prstClr>
                  </a:outerShdw>
                </a:effectLst>
                <a:latin typeface="ITCKabel" pitchFamily="50" charset="0"/>
                <a:ea typeface="+mj-ea"/>
                <a:cs typeface="+mj-cs"/>
              </a:defRPr>
            </a:lvl1pPr>
          </a:lstStyle>
          <a:p>
            <a:r>
              <a:rPr lang="fr-FR" sz="2400" dirty="0" smtClean="0"/>
              <a:t>Présentation de la plateforme Bing </a:t>
            </a:r>
            <a:r>
              <a:rPr lang="fr-FR" sz="2400" dirty="0" err="1" smtClean="0"/>
              <a:t>Maps</a:t>
            </a:r>
            <a:r>
              <a:rPr lang="fr-FR" sz="2400" dirty="0" smtClean="0"/>
              <a:t> for Enterprise</a:t>
            </a:r>
            <a:endParaRPr lang="fr-FR" sz="2400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5904656" cy="35673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xmlns:mc="http://schemas.openxmlformats.org/markup-compatibility/2006" xmlns:a14="http://schemas.microsoft.com/office/drawing/2010/main" val="000000" mc:Ignorable="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643050"/>
            <a:ext cx="5959283" cy="36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xmlns:mc="http://schemas.openxmlformats.org/markup-compatibility/2006" xmlns:a14="http://schemas.microsoft.com/office/drawing/2010/main" val="000000" mc:Ignorable="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52" y="2214554"/>
            <a:ext cx="6030219" cy="39985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xmlns:mc="http://schemas.openxmlformats.org/markup-compatibility/2006" xmlns:a14="http://schemas.microsoft.com/office/drawing/2010/main" val="000000" mc:Ignorable="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3143248"/>
            <a:ext cx="6557954" cy="320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State Farm Insuranc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43240" y="3286124"/>
            <a:ext cx="6000760" cy="4500570"/>
          </a:xfrm>
          <a:prstGeom prst="rect">
            <a:avLst/>
          </a:prstGeom>
        </p:spPr>
      </p:pic>
      <p:pic>
        <p:nvPicPr>
          <p:cNvPr id="14" name="Image 13" descr="analyse-itinéraire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57620" y="3714752"/>
            <a:ext cx="5072082" cy="4057666"/>
          </a:xfrm>
          <a:prstGeom prst="rect">
            <a:avLst/>
          </a:prstGeom>
        </p:spPr>
      </p:pic>
      <p:sp>
        <p:nvSpPr>
          <p:cNvPr id="11" name="Content Placeholder 5"/>
          <p:cNvSpPr>
            <a:spLocks noGrp="1"/>
          </p:cNvSpPr>
          <p:nvPr>
            <p:ph idx="1"/>
          </p:nvPr>
        </p:nvSpPr>
        <p:spPr>
          <a:xfrm>
            <a:off x="357158" y="2060848"/>
            <a:ext cx="8572560" cy="4104456"/>
          </a:xfrm>
          <a:effectLst>
            <a:glow rad="139700">
              <a:schemeClr val="accent2">
                <a:lumMod val="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/>
          <a:p>
            <a:pPr algn="ctr"/>
            <a:endParaRPr lang="fr-FR" dirty="0" smtClean="0">
              <a:hlinkClick r:id="rId8"/>
            </a:endParaRPr>
          </a:p>
          <a:p>
            <a:pPr algn="ctr"/>
            <a:endParaRPr lang="fr-FR" dirty="0">
              <a:hlinkClick r:id="rId8"/>
            </a:endParaRPr>
          </a:p>
          <a:p>
            <a:pPr algn="ctr"/>
            <a:r>
              <a:rPr lang="fr-FR" dirty="0" smtClean="0">
                <a:hlinkClick r:id="rId8"/>
              </a:rPr>
              <a:t>http</a:t>
            </a:r>
            <a:r>
              <a:rPr lang="fr-FR" dirty="0">
                <a:hlinkClick r:id="rId8"/>
              </a:rPr>
              <a:t>://www.microsoft.com/maps/gallery</a:t>
            </a:r>
            <a:r>
              <a:rPr lang="fr-FR" dirty="0" smtClean="0">
                <a:hlinkClick r:id="rId8"/>
              </a:rPr>
              <a:t>/</a:t>
            </a:r>
            <a:r>
              <a:rPr lang="fr-FR" dirty="0" smtClean="0"/>
              <a:t> </a:t>
            </a: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36" y="3307784"/>
            <a:ext cx="4032448" cy="24362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xmlns:mc="http://schemas.openxmlformats.org/markup-compatibility/2006" xmlns:a14="http://schemas.microsoft.com/office/drawing/2010/main" val="000000" mc:Ignorable="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364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axel.WYGWAM\My Documents\My Pictures\Ppt Wygwam\logoPage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01862" y="1428737"/>
            <a:ext cx="5313343" cy="28575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884064" y="6310662"/>
            <a:ext cx="2473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100" b="1" dirty="0" smtClean="0"/>
              <a:t>Emplacement éventuel pour votre logo</a:t>
            </a:r>
            <a:endParaRPr lang="en-US" sz="1100" b="1" dirty="0"/>
          </a:p>
        </p:txBody>
      </p:sp>
      <p:pic>
        <p:nvPicPr>
          <p:cNvPr id="5" name="Picture 4" descr="bg-presentat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806896" y="4797152"/>
            <a:ext cx="8229600" cy="120580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100" b="1" kern="1200">
                <a:ln w="19050">
                  <a:solidFill>
                    <a:srgbClr xmlns:mc="http://schemas.openxmlformats.org/markup-compatibility/2006" xmlns:a14="http://schemas.microsoft.com/office/drawing/2010/main" val="24A2E4" mc:Ignorable="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3000"/>
                    </a:prstClr>
                  </a:outerShdw>
                </a:effectLst>
                <a:latin typeface="ITCKabel" pitchFamily="50" charset="0"/>
                <a:ea typeface="+mj-ea"/>
                <a:cs typeface="+mj-cs"/>
              </a:defRPr>
            </a:lvl1pPr>
          </a:lstStyle>
          <a:p>
            <a:pPr algn="r"/>
            <a:r>
              <a:rPr lang="fr-FR" sz="4000" dirty="0" smtClean="0">
                <a:ln w="11430"/>
                <a:solidFill>
                  <a:srgbClr xmlns:mc="http://schemas.openxmlformats.org/markup-compatibility/2006" xmlns:a14="http://schemas.microsoft.com/office/drawing/2010/main" val="B02725" mc:Ignorable=""/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10/main" val="000000" mc:Ignorable="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rPr>
              <a:t>Bing </a:t>
            </a:r>
            <a:r>
              <a:rPr lang="fr-FR" sz="4000" dirty="0" err="1" smtClean="0">
                <a:ln w="11430"/>
                <a:solidFill>
                  <a:srgbClr xmlns:mc="http://schemas.openxmlformats.org/markup-compatibility/2006" xmlns:a14="http://schemas.microsoft.com/office/drawing/2010/main" val="B02725" mc:Ignorable=""/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10/main" val="000000" mc:Ignorable="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rPr>
              <a:t>Maps</a:t>
            </a:r>
            <a:r>
              <a:rPr lang="fr-FR" sz="4000" dirty="0" smtClean="0">
                <a:ln w="11430"/>
                <a:solidFill>
                  <a:srgbClr xmlns:mc="http://schemas.openxmlformats.org/markup-compatibility/2006" xmlns:a14="http://schemas.microsoft.com/office/drawing/2010/main" val="B02725" mc:Ignorable=""/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10/main" val="000000" mc:Ignorable="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rPr>
              <a:t> for Enterprise – </a:t>
            </a:r>
            <a:br>
              <a:rPr lang="fr-FR" sz="4000" dirty="0" smtClean="0">
                <a:ln w="11430"/>
                <a:solidFill>
                  <a:srgbClr xmlns:mc="http://schemas.openxmlformats.org/markup-compatibility/2006" xmlns:a14="http://schemas.microsoft.com/office/drawing/2010/main" val="B02725" mc:Ignorable=""/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10/main" val="000000" mc:Ignorable="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rPr>
            </a:br>
            <a:r>
              <a:rPr lang="fr-FR" sz="2800" dirty="0" smtClean="0">
                <a:ln w="11430"/>
                <a:solidFill>
                  <a:srgbClr xmlns:mc="http://schemas.openxmlformats.org/markup-compatibility/2006" xmlns:a14="http://schemas.microsoft.com/office/drawing/2010/main" val="B02725" mc:Ignorable=""/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10/main" val="000000" mc:Ignorable="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rPr>
              <a:t>Intégrez de la cartographie dans vos applications</a:t>
            </a:r>
            <a:endParaRPr lang="fr-FR" sz="2800" dirty="0">
              <a:ln w="11430"/>
              <a:solidFill>
                <a:srgbClr xmlns:mc="http://schemas.openxmlformats.org/markup-compatibility/2006" xmlns:a14="http://schemas.microsoft.com/office/drawing/2010/main" val="B02725" mc:Ignorable=""/>
              </a:solidFill>
              <a:effectLst>
                <a:outerShdw blurRad="50800" dist="39000" dir="5460000" algn="tl">
                  <a:srgbClr xmlns:mc="http://schemas.openxmlformats.org/markup-compatibility/2006" xmlns:a14="http://schemas.microsoft.com/office/drawing/2010/main" val="000000" mc:Ignorable="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35496" y="6062971"/>
            <a:ext cx="2916264" cy="75040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100" b="1" kern="1200">
                <a:ln w="19050">
                  <a:solidFill>
                    <a:srgbClr xmlns:mc="http://schemas.openxmlformats.org/markup-compatibility/2006" xmlns:a14="http://schemas.microsoft.com/office/drawing/2010/main" val="24A2E4" mc:Ignorable="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3000"/>
                    </a:prstClr>
                  </a:outerShdw>
                </a:effectLst>
                <a:latin typeface="ITCKabel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10/main" val="000000" mc:Ignorable="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rPr>
              <a:t>Marie Chenut </a:t>
            </a:r>
            <a:r>
              <a:rPr lang="fr-FR" sz="2000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10/main" val="000000" mc:Ignorable="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rPr>
              <a:t>Chassagne</a:t>
            </a:r>
            <a:r>
              <a:rPr lang="fr-FR" sz="2000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10/main" val="000000" mc:Ignorable="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rPr>
              <a:t/>
            </a:r>
            <a:br>
              <a:rPr lang="fr-FR" sz="2000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10/main" val="000000" mc:Ignorable="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rPr>
            </a:br>
            <a:r>
              <a:rPr lang="fr-FR" sz="200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10/main" val="000000" mc:Ignorable="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rPr>
              <a:t>Nicolas Boonaert</a:t>
            </a:r>
            <a:endParaRPr lang="fr-FR" sz="2000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xmlns:mc="http://schemas.openxmlformats.org/markup-compatibility/2006" xmlns:a14="http://schemas.microsoft.com/office/drawing/2010/main" val="000000" mc:Ignorable="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46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 site en action</a:t>
            </a:r>
            <a:endParaRPr lang="fr-FR" dirty="0"/>
          </a:p>
        </p:txBody>
      </p:sp>
      <p:pic>
        <p:nvPicPr>
          <p:cNvPr id="4" name="Picture 7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46" y="3429000"/>
            <a:ext cx="4683928" cy="3105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xmlns:mc="http://schemas.openxmlformats.org/markup-compatibility/2006" xmlns:a14="http://schemas.microsoft.com/office/drawing/2010/main" val="000000" mc:Ignorable="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0" y="44371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050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85720" y="1285860"/>
            <a:ext cx="8858280" cy="5000660"/>
          </a:xfrm>
        </p:spPr>
        <p:txBody>
          <a:bodyPr/>
          <a:lstStyle/>
          <a:p>
            <a:r>
              <a:rPr lang="fr-FR" dirty="0" smtClean="0"/>
              <a:t>Des offres gratuites</a:t>
            </a:r>
          </a:p>
          <a:p>
            <a:pPr lvl="1"/>
            <a:r>
              <a:rPr lang="fr-FR" dirty="0" smtClean="0"/>
              <a:t>Compte de test et de développement : </a:t>
            </a:r>
          </a:p>
          <a:p>
            <a:pPr lvl="2"/>
            <a:r>
              <a:rPr lang="fr-FR" dirty="0" smtClean="0"/>
              <a:t>Gratuit pendant 90 jours</a:t>
            </a:r>
          </a:p>
          <a:p>
            <a:pPr lvl="2"/>
            <a:r>
              <a:rPr lang="fr-FR" dirty="0" smtClean="0"/>
              <a:t>Limité à 30 000 requêtes par mois</a:t>
            </a:r>
          </a:p>
          <a:p>
            <a:pPr lvl="1"/>
            <a:r>
              <a:rPr lang="fr-FR" dirty="0" smtClean="0"/>
              <a:t>Comptes de production gratuits</a:t>
            </a:r>
          </a:p>
          <a:p>
            <a:pPr lvl="2"/>
            <a:r>
              <a:rPr lang="en-GB" sz="1400" dirty="0" smtClean="0">
                <a:latin typeface="+mn-lt"/>
              </a:rPr>
              <a:t>Sites internet publics pour </a:t>
            </a:r>
            <a:r>
              <a:rPr lang="en-GB" sz="1400" dirty="0" err="1" smtClean="0">
                <a:latin typeface="+mn-lt"/>
              </a:rPr>
              <a:t>l’éducation</a:t>
            </a:r>
            <a:r>
              <a:rPr lang="en-GB" sz="1400" dirty="0" smtClean="0">
                <a:latin typeface="+mn-lt"/>
              </a:rPr>
              <a:t> et les associations à but non-</a:t>
            </a:r>
            <a:r>
              <a:rPr lang="en-GB" sz="1400" dirty="0" err="1" smtClean="0">
                <a:latin typeface="+mn-lt"/>
              </a:rPr>
              <a:t>lucratifs</a:t>
            </a:r>
            <a:endParaRPr lang="en-GB" sz="1400" dirty="0" smtClean="0">
              <a:latin typeface="+mn-lt"/>
            </a:endParaRPr>
          </a:p>
          <a:p>
            <a:pPr lvl="2"/>
            <a:r>
              <a:rPr lang="fr-FR" dirty="0" smtClean="0"/>
              <a:t>Sites internet avec un nombre de visiteurs peu élevé (500 000 </a:t>
            </a:r>
            <a:r>
              <a:rPr lang="fr-FR" dirty="0" err="1" smtClean="0"/>
              <a:t>trx</a:t>
            </a:r>
            <a:r>
              <a:rPr lang="fr-FR" dirty="0" smtClean="0"/>
              <a:t> /125 000 sessions par an)</a:t>
            </a:r>
          </a:p>
          <a:p>
            <a:pPr lvl="2">
              <a:buNone/>
            </a:pPr>
            <a:endParaRPr lang="fr-FR" dirty="0" smtClean="0"/>
          </a:p>
          <a:p>
            <a:r>
              <a:rPr lang="en-GB" dirty="0" err="1" smtClean="0"/>
              <a:t>Tarification</a:t>
            </a:r>
            <a:r>
              <a:rPr lang="en-GB" dirty="0" smtClean="0"/>
              <a:t>  :</a:t>
            </a:r>
          </a:p>
          <a:p>
            <a:pPr lvl="1"/>
            <a:r>
              <a:rPr lang="en-GB" dirty="0" smtClean="0"/>
              <a:t>Sites internet : </a:t>
            </a:r>
            <a:r>
              <a:rPr lang="en-GB" b="0" dirty="0" smtClean="0"/>
              <a:t>par transaction</a:t>
            </a:r>
          </a:p>
          <a:p>
            <a:pPr lvl="1"/>
            <a:r>
              <a:rPr lang="en-GB" dirty="0" smtClean="0"/>
              <a:t>Applications </a:t>
            </a:r>
            <a:r>
              <a:rPr lang="en-GB" dirty="0" err="1" smtClean="0"/>
              <a:t>internes</a:t>
            </a:r>
            <a:r>
              <a:rPr lang="en-GB" dirty="0" smtClean="0"/>
              <a:t> : </a:t>
            </a:r>
            <a:r>
              <a:rPr lang="en-GB" b="0" dirty="0" smtClean="0"/>
              <a:t>par </a:t>
            </a:r>
            <a:r>
              <a:rPr lang="en-GB" b="0" dirty="0" err="1" smtClean="0"/>
              <a:t>utilisateur</a:t>
            </a:r>
            <a:r>
              <a:rPr lang="en-GB" b="0" dirty="0" smtClean="0"/>
              <a:t> </a:t>
            </a:r>
            <a:r>
              <a:rPr lang="en-GB" b="0" dirty="0" err="1" smtClean="0"/>
              <a:t>nommé</a:t>
            </a:r>
            <a:endParaRPr lang="en-GB" b="0" dirty="0" smtClean="0"/>
          </a:p>
          <a:p>
            <a:pPr lvl="1"/>
            <a:r>
              <a:rPr lang="en-GB" dirty="0" err="1" smtClean="0"/>
              <a:t>Suivi</a:t>
            </a:r>
            <a:r>
              <a:rPr lang="en-GB" dirty="0" smtClean="0"/>
              <a:t> de </a:t>
            </a:r>
            <a:r>
              <a:rPr lang="en-GB" dirty="0" err="1" smtClean="0"/>
              <a:t>flotte</a:t>
            </a:r>
            <a:r>
              <a:rPr lang="en-GB" dirty="0" smtClean="0"/>
              <a:t> : </a:t>
            </a:r>
            <a:r>
              <a:rPr lang="en-GB" b="0" dirty="0" smtClean="0"/>
              <a:t>par </a:t>
            </a:r>
            <a:r>
              <a:rPr lang="en-GB" b="0" dirty="0" err="1" smtClean="0"/>
              <a:t>véhicule</a:t>
            </a:r>
            <a:r>
              <a:rPr lang="en-GB" b="0" dirty="0" smtClean="0"/>
              <a:t> / </a:t>
            </a:r>
            <a:r>
              <a:rPr lang="en-GB" b="0" dirty="0" err="1" smtClean="0"/>
              <a:t>périphérique</a:t>
            </a:r>
            <a:r>
              <a:rPr lang="en-GB" b="0" dirty="0" smtClean="0"/>
              <a:t> </a:t>
            </a:r>
            <a:r>
              <a:rPr lang="en-GB" b="0" dirty="0" err="1" smtClean="0"/>
              <a:t>suivi</a:t>
            </a:r>
            <a:endParaRPr lang="en-GB" b="0" dirty="0" smtClean="0"/>
          </a:p>
          <a:p>
            <a:pPr lvl="1">
              <a:buNone/>
            </a:pPr>
            <a:endParaRPr lang="en-GB" sz="2400" dirty="0" smtClean="0"/>
          </a:p>
          <a:p>
            <a:pPr lvl="1"/>
            <a:endParaRPr lang="fr-FR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32152" y="198754"/>
            <a:ext cx="7004344" cy="925990"/>
          </a:xfrm>
        </p:spPr>
        <p:txBody>
          <a:bodyPr/>
          <a:lstStyle/>
          <a:p>
            <a:r>
              <a:rPr lang="fr-FR" dirty="0" smtClean="0"/>
              <a:t>Informations commerciales</a:t>
            </a:r>
            <a:endParaRPr lang="fr-FR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1331640" y="0"/>
            <a:ext cx="7812360" cy="394170"/>
          </a:xfrm>
          <a:prstGeom prst="rect">
            <a:avLst/>
          </a:prstGeom>
          <a:noFill/>
          <a:ln>
            <a:noFill/>
          </a:ln>
        </p:spPr>
        <p:txBody>
          <a:bodyPr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fr-FR" sz="3600" b="1" kern="1200">
                <a:ln w="158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13000"/>
                    </a:prstClr>
                  </a:outerShdw>
                </a:effectLst>
                <a:latin typeface="ITCKabel" pitchFamily="50" charset="0"/>
                <a:ea typeface="+mj-ea"/>
                <a:cs typeface="+mj-cs"/>
              </a:defRPr>
            </a:lvl1pPr>
          </a:lstStyle>
          <a:p>
            <a:r>
              <a:rPr lang="fr-FR" sz="2400" dirty="0" smtClean="0"/>
              <a:t>Présentation de la plateforme Bing </a:t>
            </a:r>
            <a:r>
              <a:rPr lang="fr-FR" sz="2400" dirty="0" err="1" smtClean="0"/>
              <a:t>Maps</a:t>
            </a:r>
            <a:r>
              <a:rPr lang="fr-FR" sz="2400" dirty="0" smtClean="0"/>
              <a:t> for Enterprise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78704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Une grande richesse d’API pour les développeurs</a:t>
            </a:r>
            <a:endParaRPr lang="fr-FR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7319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Développement avec l’API</a:t>
            </a:r>
            <a:endParaRPr lang="fr-FR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Découverte de la plateforme technique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7319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32152" y="198754"/>
            <a:ext cx="7004344" cy="925990"/>
          </a:xfrm>
        </p:spPr>
        <p:txBody>
          <a:bodyPr/>
          <a:lstStyle/>
          <a:p>
            <a:r>
              <a:rPr lang="fr-FR" dirty="0" smtClean="0"/>
              <a:t>Présentation technique</a:t>
            </a:r>
            <a:endParaRPr lang="fr-FR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1331640" y="0"/>
            <a:ext cx="7812360" cy="394170"/>
          </a:xfrm>
          <a:prstGeom prst="rect">
            <a:avLst/>
          </a:prstGeom>
          <a:noFill/>
          <a:ln>
            <a:noFill/>
          </a:ln>
        </p:spPr>
        <p:txBody>
          <a:bodyPr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fr-FR" sz="3600" b="1" kern="1200">
                <a:ln w="158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13000"/>
                    </a:prstClr>
                  </a:outerShdw>
                </a:effectLst>
                <a:latin typeface="ITCKabel" pitchFamily="50" charset="0"/>
                <a:ea typeface="+mj-ea"/>
                <a:cs typeface="+mj-cs"/>
              </a:defRPr>
            </a:lvl1pPr>
          </a:lstStyle>
          <a:p>
            <a:r>
              <a:rPr lang="fr-FR" sz="2400" dirty="0" smtClean="0"/>
              <a:t>Présentation de la plateforme Bing </a:t>
            </a:r>
            <a:r>
              <a:rPr lang="fr-FR" sz="2400" dirty="0" err="1" smtClean="0"/>
              <a:t>Maps</a:t>
            </a:r>
            <a:r>
              <a:rPr lang="fr-FR" sz="2400" dirty="0" smtClean="0"/>
              <a:t> for Enterprise</a:t>
            </a:r>
            <a:endParaRPr lang="fr-FR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57" y="1270595"/>
            <a:ext cx="8848725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404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Développement avec l’API</a:t>
            </a:r>
            <a:endParaRPr lang="fr-FR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Découverte du contrôle AJAX</a:t>
            </a:r>
          </a:p>
        </p:txBody>
      </p:sp>
    </p:spTree>
    <p:extLst>
      <p:ext uri="{BB962C8B-B14F-4D97-AF65-F5344CB8AC3E}">
        <p14:creationId xmlns:p14="http://schemas.microsoft.com/office/powerpoint/2010/main" val="181672181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Un simple fichier JS à référencer dans vos pages</a:t>
            </a:r>
          </a:p>
          <a:p>
            <a:pPr lvl="1"/>
            <a:r>
              <a:rPr lang="fr-FR" dirty="0">
                <a:effectLst/>
                <a:hlinkClick r:id="rId3"/>
              </a:rPr>
              <a:t>http://</a:t>
            </a:r>
            <a:r>
              <a:rPr lang="fr-FR" dirty="0" smtClean="0">
                <a:effectLst/>
                <a:hlinkClick r:id="rId3"/>
              </a:rPr>
              <a:t>ecn.dev.virtualearth.net/mapcontrol/mapcontrol.ashx?v=6.2</a:t>
            </a:r>
            <a:r>
              <a:rPr lang="fr-FR" dirty="0" smtClean="0">
                <a:effectLst/>
              </a:rPr>
              <a:t> </a:t>
            </a:r>
          </a:p>
          <a:p>
            <a:pPr lvl="1"/>
            <a:r>
              <a:rPr lang="fr-FR" dirty="0">
                <a:effectLst/>
                <a:hlinkClick r:id="rId4"/>
              </a:rPr>
              <a:t>http://</a:t>
            </a:r>
            <a:r>
              <a:rPr lang="fr-FR" dirty="0" smtClean="0">
                <a:effectLst/>
                <a:hlinkClick r:id="rId4"/>
              </a:rPr>
              <a:t>ecn.dev.virtualearth.net/mapcontrol/mapcontrol.ashx?v=6.3</a:t>
            </a:r>
            <a:r>
              <a:rPr lang="fr-FR" dirty="0" smtClean="0">
                <a:effectLst/>
              </a:rPr>
              <a:t> 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Des fonctionnalités étendues</a:t>
            </a:r>
          </a:p>
          <a:p>
            <a:pPr lvl="1"/>
            <a:r>
              <a:rPr lang="fr-FR" dirty="0" smtClean="0"/>
              <a:t>Styles de cartes</a:t>
            </a:r>
          </a:p>
          <a:p>
            <a:pPr lvl="1"/>
            <a:r>
              <a:rPr lang="fr-FR" dirty="0" smtClean="0"/>
              <a:t>Ajout d’éléments</a:t>
            </a:r>
          </a:p>
          <a:p>
            <a:pPr lvl="1"/>
            <a:r>
              <a:rPr lang="fr-FR" dirty="0" smtClean="0"/>
              <a:t>Contrôle 3D</a:t>
            </a:r>
          </a:p>
          <a:p>
            <a:pPr lvl="1"/>
            <a:r>
              <a:rPr lang="fr-FR" dirty="0" err="1" smtClean="0"/>
              <a:t>Bird’s</a:t>
            </a:r>
            <a:r>
              <a:rPr lang="fr-FR" dirty="0" smtClean="0"/>
              <a:t> </a:t>
            </a:r>
            <a:r>
              <a:rPr lang="fr-FR" dirty="0" err="1" smtClean="0"/>
              <a:t>eye</a:t>
            </a:r>
            <a:r>
              <a:rPr lang="fr-FR" dirty="0" smtClean="0"/>
              <a:t> </a:t>
            </a:r>
            <a:r>
              <a:rPr lang="fr-FR" dirty="0" err="1" smtClean="0"/>
              <a:t>view</a:t>
            </a:r>
            <a:endParaRPr lang="fr-FR" dirty="0"/>
          </a:p>
          <a:p>
            <a:endParaRPr lang="fr-FR" dirty="0" smtClean="0"/>
          </a:p>
          <a:p>
            <a:r>
              <a:rPr lang="fr-FR" dirty="0" smtClean="0"/>
              <a:t>Interactive SDK – Bing </a:t>
            </a:r>
            <a:r>
              <a:rPr lang="fr-FR" dirty="0" err="1" smtClean="0"/>
              <a:t>Maps</a:t>
            </a:r>
            <a:r>
              <a:rPr lang="fr-FR" dirty="0" smtClean="0"/>
              <a:t> AJAX control</a:t>
            </a:r>
          </a:p>
          <a:p>
            <a:pPr lvl="1"/>
            <a:r>
              <a:rPr lang="fr-FR" dirty="0">
                <a:hlinkClick r:id="rId5"/>
              </a:rPr>
              <a:t>http://www.microsoft.com/maps/isdk/ajax</a:t>
            </a:r>
            <a:r>
              <a:rPr lang="fr-FR" dirty="0" smtClean="0">
                <a:hlinkClick r:id="rId5"/>
              </a:rPr>
              <a:t>/</a:t>
            </a:r>
            <a:r>
              <a:rPr lang="fr-FR" dirty="0" smtClean="0"/>
              <a:t>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32152" y="198754"/>
            <a:ext cx="7004344" cy="925990"/>
          </a:xfrm>
        </p:spPr>
        <p:txBody>
          <a:bodyPr/>
          <a:lstStyle/>
          <a:p>
            <a:r>
              <a:rPr lang="fr-FR" dirty="0" smtClean="0"/>
              <a:t>Présentation</a:t>
            </a:r>
            <a:endParaRPr lang="fr-FR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1331640" y="0"/>
            <a:ext cx="7812360" cy="394170"/>
          </a:xfrm>
          <a:prstGeom prst="rect">
            <a:avLst/>
          </a:prstGeom>
          <a:noFill/>
          <a:ln>
            <a:noFill/>
          </a:ln>
        </p:spPr>
        <p:txBody>
          <a:bodyPr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fr-FR" sz="3600" b="1" kern="1200">
                <a:ln w="158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13000"/>
                    </a:prstClr>
                  </a:outerShdw>
                </a:effectLst>
                <a:latin typeface="ITCKabel" pitchFamily="50" charset="0"/>
                <a:ea typeface="+mj-ea"/>
                <a:cs typeface="+mj-cs"/>
              </a:defRPr>
            </a:lvl1pPr>
          </a:lstStyle>
          <a:p>
            <a:r>
              <a:rPr lang="fr-FR" sz="2400" dirty="0" smtClean="0"/>
              <a:t>Découverte du contrôle Bing </a:t>
            </a:r>
            <a:r>
              <a:rPr lang="fr-FR" sz="2400" dirty="0" err="1" smtClean="0"/>
              <a:t>Maps</a:t>
            </a:r>
            <a:r>
              <a:rPr lang="fr-FR" sz="2400" dirty="0" smtClean="0"/>
              <a:t> AJAX / JavaScript</a:t>
            </a:r>
            <a:endParaRPr lang="fr-FR" sz="2400" dirty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3131840" y="3046380"/>
            <a:ext cx="5616624" cy="129614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6"/>
              </a:buBlip>
              <a:defRPr lang="en-US" sz="2000" b="1" kern="1200">
                <a:ln w="12700">
                  <a:noFill/>
                </a:ln>
                <a:solidFill>
                  <a:srgbClr xmlns:mc="http://schemas.openxmlformats.org/markup-compatibility/2006" xmlns:a14="http://schemas.microsoft.com/office/drawing/2010/main" val="B02725" mc:Ignorable=""/>
                </a:solidFill>
                <a:effectLst>
                  <a:outerShdw blurRad="50800" dist="38100" dir="2700000" algn="tl" rotWithShape="0">
                    <a:prstClr val="black">
                      <a:alpha val="13000"/>
                    </a:prstClr>
                  </a:outerShdw>
                </a:effectLst>
                <a:latin typeface="Segoe UI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xmlns:mc="http://schemas.openxmlformats.org/markup-compatibility/2006" xmlns:a14="http://schemas.microsoft.com/office/drawing/2010/main" val="B02725" mc:Ignorable=""/>
              </a:buClr>
              <a:buSzPct val="75000"/>
              <a:buFont typeface="Arial" pitchFamily="34" charset="0"/>
              <a:buChar char="•"/>
              <a:defRPr lang="en-US" sz="1800" b="1" kern="1200">
                <a:solidFill>
                  <a:srgbClr xmlns:mc="http://schemas.openxmlformats.org/markup-compatibility/2006" xmlns:a14="http://schemas.microsoft.com/office/drawing/2010/main" val="323232" mc:Ignorable=""/>
                </a:solidFill>
                <a:effectLst>
                  <a:outerShdw blurRad="50800" dist="38100" dir="2700000" algn="tl" rotWithShape="0">
                    <a:prstClr val="black">
                      <a:alpha val="10000"/>
                    </a:prstClr>
                  </a:outerShdw>
                </a:effectLst>
                <a:latin typeface="Segoe UI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n-US" sz="1600" kern="1200">
                <a:solidFill>
                  <a:srgbClr xmlns:mc="http://schemas.openxmlformats.org/markup-compatibility/2006" xmlns:a14="http://schemas.microsoft.com/office/drawing/2010/main" val="323232" mc:Ignorable="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n-US" sz="1600" kern="1200">
                <a:solidFill>
                  <a:srgbClr xmlns:mc="http://schemas.openxmlformats.org/markup-compatibility/2006" xmlns:a14="http://schemas.microsoft.com/office/drawing/2010/main" val="323232" mc:Ignorable="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n-US" sz="1600" kern="1200">
                <a:solidFill>
                  <a:srgbClr xmlns:mc="http://schemas.openxmlformats.org/markup-compatibility/2006" xmlns:a14="http://schemas.microsoft.com/office/drawing/2010/main" val="323232" mc:Ignorable="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dirty="0"/>
              <a:t>Calcul </a:t>
            </a:r>
            <a:r>
              <a:rPr lang="fr-FR" dirty="0" smtClean="0"/>
              <a:t>d’itinéraire</a:t>
            </a:r>
          </a:p>
          <a:p>
            <a:pPr lvl="1"/>
            <a:r>
              <a:rPr lang="fr-FR" dirty="0" smtClean="0"/>
              <a:t>Calcul d’itinéraire avec points de passage</a:t>
            </a:r>
            <a:endParaRPr lang="fr-FR" dirty="0"/>
          </a:p>
          <a:p>
            <a:pPr lvl="1"/>
            <a:r>
              <a:rPr lang="fr-FR" dirty="0"/>
              <a:t>Recherche de POI</a:t>
            </a:r>
          </a:p>
          <a:p>
            <a:pPr lvl="1"/>
            <a:r>
              <a:rPr lang="fr-FR" dirty="0"/>
              <a:t>Recherche de proximité</a:t>
            </a:r>
          </a:p>
        </p:txBody>
      </p:sp>
    </p:spTree>
    <p:extLst>
      <p:ext uri="{BB962C8B-B14F-4D97-AF65-F5344CB8AC3E}">
        <p14:creationId xmlns:p14="http://schemas.microsoft.com/office/powerpoint/2010/main" val="194454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Intégration simple du contrôle AJAX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022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Ajout d’éléments au sein du contrôle AJAX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540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Calcul d’itinéraires au sein </a:t>
            </a:r>
            <a:br>
              <a:rPr lang="fr-FR" dirty="0" smtClean="0"/>
            </a:br>
            <a:r>
              <a:rPr lang="fr-FR" dirty="0" smtClean="0"/>
              <a:t>du contrôle AJAX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234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Présentation des speakers</a:t>
            </a:r>
            <a:endParaRPr lang="fr-FR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39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Développement avec l’API</a:t>
            </a:r>
            <a:endParaRPr lang="fr-FR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Découverte du contrôle Silverlight</a:t>
            </a:r>
          </a:p>
        </p:txBody>
      </p:sp>
    </p:spTree>
    <p:extLst>
      <p:ext uri="{BB962C8B-B14F-4D97-AF65-F5344CB8AC3E}">
        <p14:creationId xmlns:p14="http://schemas.microsoft.com/office/powerpoint/2010/main" val="52347648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Deux </a:t>
            </a:r>
            <a:r>
              <a:rPr lang="fr-FR" dirty="0" err="1" smtClean="0"/>
              <a:t>assemblies</a:t>
            </a:r>
            <a:r>
              <a:rPr lang="fr-FR" dirty="0" smtClean="0"/>
              <a:t> utilisables dans un projet Silverlight 3 ou 4</a:t>
            </a:r>
          </a:p>
          <a:p>
            <a:pPr lvl="1"/>
            <a:r>
              <a:rPr lang="fr-FR" dirty="0">
                <a:hlinkClick r:id="rId3"/>
              </a:rPr>
              <a:t>https://</a:t>
            </a:r>
            <a:r>
              <a:rPr lang="fr-FR" dirty="0" smtClean="0">
                <a:hlinkClick r:id="rId3"/>
              </a:rPr>
              <a:t>www.microsoft.com/DOWNLOADS/details.aspx?familyid=BEB29D27-6F0C-494F-B028-1E0E3187E830&amp;displaylang=en</a:t>
            </a:r>
            <a:r>
              <a:rPr lang="fr-FR" dirty="0" smtClean="0"/>
              <a:t> </a:t>
            </a:r>
          </a:p>
          <a:p>
            <a:pPr lvl="1"/>
            <a:endParaRPr lang="fr-FR" dirty="0"/>
          </a:p>
          <a:p>
            <a:r>
              <a:rPr lang="fr-FR" dirty="0" smtClean="0"/>
              <a:t>Des fonctionnalités communes et enrichies</a:t>
            </a:r>
          </a:p>
          <a:p>
            <a:pPr lvl="1"/>
            <a:r>
              <a:rPr lang="fr-FR" dirty="0" smtClean="0"/>
              <a:t>Styles de cartes</a:t>
            </a:r>
          </a:p>
          <a:p>
            <a:pPr lvl="1"/>
            <a:r>
              <a:rPr lang="fr-FR" dirty="0" smtClean="0"/>
              <a:t>Ajout d’éléments</a:t>
            </a:r>
          </a:p>
          <a:p>
            <a:pPr lvl="1"/>
            <a:r>
              <a:rPr lang="fr-FR" dirty="0" err="1" smtClean="0"/>
              <a:t>Bird’s</a:t>
            </a:r>
            <a:r>
              <a:rPr lang="fr-FR" dirty="0" smtClean="0"/>
              <a:t> </a:t>
            </a:r>
            <a:r>
              <a:rPr lang="fr-FR" dirty="0" err="1" smtClean="0"/>
              <a:t>eye</a:t>
            </a:r>
            <a:r>
              <a:rPr lang="fr-FR" dirty="0" smtClean="0"/>
              <a:t> </a:t>
            </a:r>
            <a:r>
              <a:rPr lang="fr-FR" dirty="0" err="1" smtClean="0"/>
              <a:t>view</a:t>
            </a:r>
            <a:r>
              <a:rPr lang="fr-FR" dirty="0" smtClean="0"/>
              <a:t> *</a:t>
            </a:r>
          </a:p>
          <a:p>
            <a:pPr lvl="1"/>
            <a:r>
              <a:rPr lang="fr-FR" dirty="0" err="1" smtClean="0"/>
              <a:t>StreetSide</a:t>
            </a:r>
            <a:r>
              <a:rPr lang="fr-FR" dirty="0" smtClean="0"/>
              <a:t> ™ *</a:t>
            </a:r>
            <a:endParaRPr lang="fr-FR" dirty="0"/>
          </a:p>
          <a:p>
            <a:pPr marL="0" indent="0">
              <a:buNone/>
            </a:pPr>
            <a:r>
              <a:rPr lang="fr-FR" sz="1050" i="1" dirty="0" smtClean="0"/>
              <a:t>* Disponible en version BETA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Interactive SDK – Bing </a:t>
            </a:r>
            <a:r>
              <a:rPr lang="fr-FR" dirty="0" err="1" smtClean="0"/>
              <a:t>Maps</a:t>
            </a:r>
            <a:r>
              <a:rPr lang="fr-FR" dirty="0" smtClean="0"/>
              <a:t> Silverlight Control</a:t>
            </a:r>
          </a:p>
          <a:p>
            <a:pPr lvl="1"/>
            <a:r>
              <a:rPr lang="fr-FR" dirty="0">
                <a:hlinkClick r:id="rId4"/>
              </a:rPr>
              <a:t>http://www.microsoft.com/maps/isdk/silverlight</a:t>
            </a:r>
            <a:r>
              <a:rPr lang="fr-FR" dirty="0" smtClean="0">
                <a:hlinkClick r:id="rId4"/>
              </a:rPr>
              <a:t>/</a:t>
            </a:r>
            <a:r>
              <a:rPr lang="fr-FR" dirty="0" smtClean="0"/>
              <a:t>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32152" y="198754"/>
            <a:ext cx="7004344" cy="925990"/>
          </a:xfrm>
        </p:spPr>
        <p:txBody>
          <a:bodyPr/>
          <a:lstStyle/>
          <a:p>
            <a:r>
              <a:rPr lang="fr-FR" dirty="0" smtClean="0"/>
              <a:t>Présentation</a:t>
            </a:r>
            <a:endParaRPr lang="fr-FR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1331640" y="0"/>
            <a:ext cx="7812360" cy="394170"/>
          </a:xfrm>
          <a:prstGeom prst="rect">
            <a:avLst/>
          </a:prstGeom>
          <a:noFill/>
          <a:ln>
            <a:noFill/>
          </a:ln>
        </p:spPr>
        <p:txBody>
          <a:bodyPr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fr-FR" sz="3600" b="1" kern="1200">
                <a:ln w="158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13000"/>
                    </a:prstClr>
                  </a:outerShdw>
                </a:effectLst>
                <a:latin typeface="ITCKabel" pitchFamily="50" charset="0"/>
                <a:ea typeface="+mj-ea"/>
                <a:cs typeface="+mj-cs"/>
              </a:defRPr>
            </a:lvl1pPr>
          </a:lstStyle>
          <a:p>
            <a:r>
              <a:rPr lang="fr-FR" sz="2400" dirty="0" smtClean="0"/>
              <a:t>Découverte du contrôle Bing </a:t>
            </a:r>
            <a:r>
              <a:rPr lang="fr-FR" sz="2400" dirty="0" err="1" smtClean="0"/>
              <a:t>Maps</a:t>
            </a:r>
            <a:r>
              <a:rPr lang="fr-FR" sz="2400" dirty="0" smtClean="0"/>
              <a:t> Silverlight</a:t>
            </a:r>
            <a:endParaRPr lang="fr-FR" sz="2400" dirty="0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3275856" y="2924944"/>
            <a:ext cx="5616624" cy="129614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lang="en-US" sz="2000" b="1" kern="1200">
                <a:ln w="12700">
                  <a:noFill/>
                </a:ln>
                <a:solidFill>
                  <a:srgbClr xmlns:mc="http://schemas.openxmlformats.org/markup-compatibility/2006" xmlns:a14="http://schemas.microsoft.com/office/drawing/2010/main" val="B02725" mc:Ignorable=""/>
                </a:solidFill>
                <a:effectLst>
                  <a:outerShdw blurRad="50800" dist="38100" dir="2700000" algn="tl" rotWithShape="0">
                    <a:prstClr val="black">
                      <a:alpha val="13000"/>
                    </a:prstClr>
                  </a:outerShdw>
                </a:effectLst>
                <a:latin typeface="Segoe UI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xmlns:mc="http://schemas.openxmlformats.org/markup-compatibility/2006" xmlns:a14="http://schemas.microsoft.com/office/drawing/2010/main" val="B02725" mc:Ignorable=""/>
              </a:buClr>
              <a:buSzPct val="75000"/>
              <a:buFont typeface="Arial" pitchFamily="34" charset="0"/>
              <a:buChar char="•"/>
              <a:defRPr lang="en-US" sz="1800" b="1" kern="1200">
                <a:solidFill>
                  <a:srgbClr xmlns:mc="http://schemas.openxmlformats.org/markup-compatibility/2006" xmlns:a14="http://schemas.microsoft.com/office/drawing/2010/main" val="323232" mc:Ignorable=""/>
                </a:solidFill>
                <a:effectLst>
                  <a:outerShdw blurRad="50800" dist="38100" dir="2700000" algn="tl" rotWithShape="0">
                    <a:prstClr val="black">
                      <a:alpha val="10000"/>
                    </a:prstClr>
                  </a:outerShdw>
                </a:effectLst>
                <a:latin typeface="Segoe UI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n-US" sz="1600" kern="1200">
                <a:solidFill>
                  <a:srgbClr xmlns:mc="http://schemas.openxmlformats.org/markup-compatibility/2006" xmlns:a14="http://schemas.microsoft.com/office/drawing/2010/main" val="323232" mc:Ignorable="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n-US" sz="1600" kern="1200">
                <a:solidFill>
                  <a:srgbClr xmlns:mc="http://schemas.openxmlformats.org/markup-compatibility/2006" xmlns:a14="http://schemas.microsoft.com/office/drawing/2010/main" val="323232" mc:Ignorable="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n-US" sz="1600" kern="1200">
                <a:solidFill>
                  <a:srgbClr xmlns:mc="http://schemas.openxmlformats.org/markup-compatibility/2006" xmlns:a14="http://schemas.microsoft.com/office/drawing/2010/main" val="323232" mc:Ignorable="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dirty="0" smtClean="0"/>
              <a:t>Utilisation de </a:t>
            </a:r>
            <a:r>
              <a:rPr lang="fr-FR" dirty="0" err="1" smtClean="0"/>
              <a:t>DeepZoom</a:t>
            </a:r>
            <a:endParaRPr lang="fr-FR" dirty="0" smtClean="0"/>
          </a:p>
          <a:p>
            <a:pPr lvl="1"/>
            <a:r>
              <a:rPr lang="fr-FR" dirty="0" smtClean="0"/>
              <a:t>Intégration de contenu riche</a:t>
            </a:r>
          </a:p>
          <a:p>
            <a:pPr lvl="1"/>
            <a:r>
              <a:rPr lang="fr-FR" dirty="0" smtClean="0"/>
              <a:t>Développement .Net (C#...)</a:t>
            </a:r>
          </a:p>
          <a:p>
            <a:pPr lvl="1"/>
            <a:r>
              <a:rPr lang="fr-FR" dirty="0" smtClean="0"/>
              <a:t>Utilisation des Bing </a:t>
            </a:r>
            <a:r>
              <a:rPr lang="fr-FR" dirty="0" err="1" smtClean="0"/>
              <a:t>Maps</a:t>
            </a:r>
            <a:r>
              <a:rPr lang="fr-FR" dirty="0" smtClean="0"/>
              <a:t> Web Services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396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Se présente sous formes de 2 </a:t>
            </a:r>
            <a:r>
              <a:rPr lang="fr-FR" dirty="0" err="1" smtClean="0"/>
              <a:t>assemblies</a:t>
            </a:r>
            <a:r>
              <a:rPr lang="fr-FR" dirty="0" smtClean="0"/>
              <a:t> utilisables dans les projets Silverlight 3 et 4</a:t>
            </a:r>
          </a:p>
          <a:p>
            <a:endParaRPr lang="fr-FR" dirty="0" smtClean="0"/>
          </a:p>
          <a:p>
            <a:r>
              <a:rPr lang="fr-FR" dirty="0" smtClean="0"/>
              <a:t>Pour réaliser l’intégration</a:t>
            </a:r>
          </a:p>
          <a:p>
            <a:pPr lvl="1"/>
            <a:r>
              <a:rPr lang="fr-FR" dirty="0" smtClean="0"/>
              <a:t>Il suffit de les référencer dans le projet</a:t>
            </a:r>
          </a:p>
          <a:p>
            <a:pPr lvl="1"/>
            <a:r>
              <a:rPr lang="fr-FR" dirty="0" smtClean="0"/>
              <a:t>Déclarer le préfixe, l’</a:t>
            </a:r>
            <a:r>
              <a:rPr lang="fr-FR" dirty="0" err="1" smtClean="0"/>
              <a:t>assembly</a:t>
            </a:r>
            <a:r>
              <a:rPr lang="fr-FR" dirty="0" smtClean="0"/>
              <a:t> et le </a:t>
            </a:r>
            <a:r>
              <a:rPr lang="fr-FR" dirty="0" err="1" smtClean="0"/>
              <a:t>namespace</a:t>
            </a:r>
            <a:r>
              <a:rPr lang="fr-FR" dirty="0" smtClean="0"/>
              <a:t> utilisé</a:t>
            </a:r>
          </a:p>
          <a:p>
            <a:pPr lvl="1"/>
            <a:r>
              <a:rPr lang="fr-FR" dirty="0" smtClean="0"/>
              <a:t>Intégrer la contrôle </a:t>
            </a:r>
            <a:r>
              <a:rPr lang="fr-FR" u="sng" dirty="0" err="1" smtClean="0"/>
              <a:t>Map</a:t>
            </a:r>
            <a:r>
              <a:rPr lang="fr-FR" dirty="0" smtClean="0"/>
              <a:t> dans le code déclaratif XAML</a:t>
            </a:r>
          </a:p>
          <a:p>
            <a:pPr lvl="1"/>
            <a:endParaRPr lang="fr-FR" dirty="0"/>
          </a:p>
          <a:p>
            <a:r>
              <a:rPr lang="fr-FR" dirty="0" smtClean="0"/>
              <a:t>Authentification par clé sur le portail Bing </a:t>
            </a:r>
            <a:r>
              <a:rPr lang="fr-FR" dirty="0" err="1" smtClean="0"/>
              <a:t>Maps</a:t>
            </a:r>
            <a:endParaRPr lang="fr-FR" dirty="0" smtClean="0"/>
          </a:p>
          <a:p>
            <a:pPr lvl="1"/>
            <a:r>
              <a:rPr lang="fr-FR" dirty="0">
                <a:hlinkClick r:id="rId3"/>
              </a:rPr>
              <a:t>https://www.bingmapsportal.com</a:t>
            </a:r>
            <a:r>
              <a:rPr lang="fr-FR" dirty="0" smtClean="0">
                <a:hlinkClick r:id="rId3"/>
              </a:rPr>
              <a:t>/</a:t>
            </a:r>
            <a:r>
              <a:rPr lang="fr-FR" dirty="0" smtClean="0"/>
              <a:t> </a:t>
            </a:r>
            <a:endParaRPr lang="fr-FR" dirty="0"/>
          </a:p>
          <a:p>
            <a:pPr lvl="1"/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pPr lvl="1"/>
            <a:endParaRPr lang="fr-FR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32152" y="198754"/>
            <a:ext cx="7004344" cy="925990"/>
          </a:xfrm>
        </p:spPr>
        <p:txBody>
          <a:bodyPr/>
          <a:lstStyle/>
          <a:p>
            <a:r>
              <a:rPr lang="fr-FR" dirty="0" smtClean="0"/>
              <a:t>Bien débuter</a:t>
            </a:r>
            <a:endParaRPr lang="fr-FR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1331640" y="0"/>
            <a:ext cx="7812360" cy="394170"/>
          </a:xfrm>
          <a:prstGeom prst="rect">
            <a:avLst/>
          </a:prstGeom>
          <a:noFill/>
          <a:ln>
            <a:noFill/>
          </a:ln>
        </p:spPr>
        <p:txBody>
          <a:bodyPr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fr-FR" sz="3600" b="1" kern="1200">
                <a:ln w="158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13000"/>
                    </a:prstClr>
                  </a:outerShdw>
                </a:effectLst>
                <a:latin typeface="ITCKabel" pitchFamily="50" charset="0"/>
                <a:ea typeface="+mj-ea"/>
                <a:cs typeface="+mj-cs"/>
              </a:defRPr>
            </a:lvl1pPr>
          </a:lstStyle>
          <a:p>
            <a:r>
              <a:rPr lang="fr-FR" sz="2400" dirty="0"/>
              <a:t>Découverte du contrôle Bing </a:t>
            </a:r>
            <a:r>
              <a:rPr lang="fr-FR" sz="2400" dirty="0" err="1"/>
              <a:t>Maps</a:t>
            </a:r>
            <a:r>
              <a:rPr lang="fr-FR" sz="2400" dirty="0"/>
              <a:t> Silverlight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797152"/>
            <a:ext cx="2280480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87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Utilisation simple </a:t>
            </a:r>
            <a:br>
              <a:rPr lang="fr-FR" dirty="0" smtClean="0"/>
            </a:br>
            <a:r>
              <a:rPr lang="fr-FR" dirty="0" smtClean="0"/>
              <a:t>du contrôle Bing </a:t>
            </a:r>
            <a:r>
              <a:rPr lang="fr-FR" dirty="0" err="1" smtClean="0"/>
              <a:t>Maps</a:t>
            </a:r>
            <a:r>
              <a:rPr lang="fr-FR" dirty="0" smtClean="0"/>
              <a:t> Silverlight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607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9512" y="3786190"/>
            <a:ext cx="8712968" cy="1298994"/>
          </a:xfrm>
        </p:spPr>
        <p:txBody>
          <a:bodyPr/>
          <a:lstStyle/>
          <a:p>
            <a:r>
              <a:rPr lang="fr-FR" dirty="0" smtClean="0"/>
              <a:t>Gestion des événements et ajout d’éléments avec le contrôle Bing </a:t>
            </a:r>
            <a:r>
              <a:rPr lang="fr-FR" dirty="0" err="1" smtClean="0"/>
              <a:t>Maps</a:t>
            </a:r>
            <a:r>
              <a:rPr lang="fr-FR" dirty="0" smtClean="0"/>
              <a:t> Silverlight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07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Développement avec l’API</a:t>
            </a:r>
            <a:endParaRPr lang="fr-FR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Exemples avancés avec </a:t>
            </a:r>
            <a:br>
              <a:rPr lang="fr-FR" dirty="0"/>
            </a:br>
            <a:r>
              <a:rPr lang="fr-FR" dirty="0"/>
              <a:t>le contrôle </a:t>
            </a:r>
            <a:r>
              <a:rPr lang="fr-FR" dirty="0" smtClean="0"/>
              <a:t>Bing </a:t>
            </a:r>
            <a:r>
              <a:rPr lang="fr-FR" dirty="0" err="1" smtClean="0"/>
              <a:t>Maps</a:t>
            </a:r>
            <a:r>
              <a:rPr lang="fr-FR" dirty="0" smtClean="0"/>
              <a:t> Silverlight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104668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Environnement applicatif</a:t>
            </a:r>
          </a:p>
          <a:p>
            <a:pPr lvl="1"/>
            <a:r>
              <a:rPr lang="fr-FR" dirty="0" smtClean="0"/>
              <a:t>Base de données de +2,7 millions de POI</a:t>
            </a:r>
          </a:p>
          <a:p>
            <a:pPr lvl="1"/>
            <a:r>
              <a:rPr lang="fr-FR" dirty="0" smtClean="0"/>
              <a:t>Technologie Silverlight et .Net</a:t>
            </a:r>
          </a:p>
          <a:p>
            <a:pPr lvl="1"/>
            <a:r>
              <a:rPr lang="fr-FR" dirty="0" smtClean="0"/>
              <a:t>Exposition par Web Services</a:t>
            </a:r>
          </a:p>
          <a:p>
            <a:pPr lvl="1"/>
            <a:endParaRPr lang="fr-FR" dirty="0"/>
          </a:p>
          <a:p>
            <a:r>
              <a:rPr lang="fr-FR" dirty="0" smtClean="0"/>
              <a:t>Contexte d’utilisation</a:t>
            </a:r>
          </a:p>
          <a:p>
            <a:pPr lvl="1"/>
            <a:r>
              <a:rPr lang="fr-FR" u="sng" dirty="0" smtClean="0"/>
              <a:t>Recherche de proximité : affichage des points à 50 km du point cliqué</a:t>
            </a:r>
          </a:p>
          <a:p>
            <a:pPr lvl="1"/>
            <a:r>
              <a:rPr lang="fr-FR" dirty="0" smtClean="0"/>
              <a:t>Recherche dans un polygone</a:t>
            </a:r>
          </a:p>
          <a:p>
            <a:pPr lvl="1"/>
            <a:r>
              <a:rPr lang="fr-FR" dirty="0" smtClean="0"/>
              <a:t>Recherche le long d’un itinéraire généré</a:t>
            </a:r>
          </a:p>
          <a:p>
            <a:pPr lvl="1"/>
            <a:endParaRPr lang="fr-FR" dirty="0" smtClean="0"/>
          </a:p>
          <a:p>
            <a:pPr lvl="1"/>
            <a:r>
              <a:rPr lang="fr-FR" dirty="0" smtClean="0"/>
              <a:t>Distinction des points en fonction de critère (Distance, Population…)</a:t>
            </a:r>
          </a:p>
          <a:p>
            <a:endParaRPr lang="fr-FR" dirty="0" smtClean="0"/>
          </a:p>
          <a:p>
            <a:endParaRPr lang="fr-FR" dirty="0" smtClean="0"/>
          </a:p>
          <a:p>
            <a:pPr lvl="1"/>
            <a:endParaRPr lang="fr-FR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32152" y="198754"/>
            <a:ext cx="7004344" cy="925990"/>
          </a:xfrm>
        </p:spPr>
        <p:txBody>
          <a:bodyPr/>
          <a:lstStyle/>
          <a:p>
            <a:r>
              <a:rPr lang="fr-FR" dirty="0" smtClean="0"/>
              <a:t>Présentation du scénario</a:t>
            </a:r>
            <a:endParaRPr lang="fr-FR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1331640" y="0"/>
            <a:ext cx="7812360" cy="394170"/>
          </a:xfrm>
          <a:prstGeom prst="rect">
            <a:avLst/>
          </a:prstGeom>
          <a:noFill/>
          <a:ln>
            <a:noFill/>
          </a:ln>
        </p:spPr>
        <p:txBody>
          <a:bodyPr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fr-FR" sz="3600" b="1" kern="1200">
                <a:ln w="158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13000"/>
                    </a:prstClr>
                  </a:outerShdw>
                </a:effectLst>
                <a:latin typeface="ITCKabel" pitchFamily="50" charset="0"/>
                <a:ea typeface="+mj-ea"/>
                <a:cs typeface="+mj-cs"/>
              </a:defRPr>
            </a:lvl1pPr>
          </a:lstStyle>
          <a:p>
            <a:r>
              <a:rPr lang="fr-FR" sz="2400" dirty="0" smtClean="0"/>
              <a:t>Développement avancé avec Bing </a:t>
            </a:r>
            <a:r>
              <a:rPr lang="fr-FR" sz="2400" dirty="0" err="1" smtClean="0"/>
              <a:t>Maps</a:t>
            </a:r>
            <a:r>
              <a:rPr lang="fr-FR" sz="2400" dirty="0" smtClean="0"/>
              <a:t> Silverlight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73018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9512" y="3786190"/>
            <a:ext cx="8712968" cy="1298994"/>
          </a:xfrm>
        </p:spPr>
        <p:txBody>
          <a:bodyPr/>
          <a:lstStyle/>
          <a:p>
            <a:r>
              <a:rPr lang="fr-FR" dirty="0" smtClean="0"/>
              <a:t>Explication du développement </a:t>
            </a:r>
            <a:br>
              <a:rPr lang="fr-FR" dirty="0" smtClean="0"/>
            </a:br>
            <a:r>
              <a:rPr lang="fr-FR" dirty="0" smtClean="0"/>
              <a:t>de la recherche de proximité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361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Considérations de développement</a:t>
            </a:r>
            <a:endParaRPr lang="fr-FR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dirty="0" smtClean="0"/>
              <a:t>Retour </a:t>
            </a:r>
            <a:r>
              <a:rPr lang="fr-BE" dirty="0"/>
              <a:t>d’expérience</a:t>
            </a:r>
          </a:p>
        </p:txBody>
      </p:sp>
    </p:spTree>
    <p:extLst>
      <p:ext uri="{BB962C8B-B14F-4D97-AF65-F5344CB8AC3E}">
        <p14:creationId xmlns:p14="http://schemas.microsoft.com/office/powerpoint/2010/main" val="66661171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Un débat qui n’en est pas un :</a:t>
            </a:r>
          </a:p>
          <a:p>
            <a:pPr lvl="1"/>
            <a:r>
              <a:rPr lang="fr-FR" dirty="0" smtClean="0"/>
              <a:t>Pas la même interactivité ni la même richesse</a:t>
            </a:r>
          </a:p>
          <a:p>
            <a:pPr lvl="1"/>
            <a:r>
              <a:rPr lang="fr-FR" dirty="0" smtClean="0"/>
              <a:t>Pas le même pourcentage de compatibilité</a:t>
            </a:r>
          </a:p>
          <a:p>
            <a:pPr lvl="2"/>
            <a:r>
              <a:rPr lang="fr-FR" b="1" dirty="0" smtClean="0"/>
              <a:t>AJAX control </a:t>
            </a:r>
            <a:r>
              <a:rPr lang="fr-FR" dirty="0" smtClean="0"/>
              <a:t>: compatible IE, Firefox, Safari ; Pas de dépendance</a:t>
            </a:r>
          </a:p>
          <a:p>
            <a:pPr lvl="2"/>
            <a:r>
              <a:rPr lang="fr-FR" b="1" dirty="0" smtClean="0"/>
              <a:t>Silverlight control </a:t>
            </a:r>
            <a:r>
              <a:rPr lang="fr-FR" dirty="0" smtClean="0"/>
              <a:t>: compatibilité du plugin ; Taux d’implantation : 70% environ</a:t>
            </a:r>
          </a:p>
          <a:p>
            <a:pPr lvl="1"/>
            <a:r>
              <a:rPr lang="fr-FR" dirty="0" smtClean="0"/>
              <a:t>Pas les mêmes contraintes de développement</a:t>
            </a:r>
          </a:p>
          <a:p>
            <a:pPr lvl="2"/>
            <a:r>
              <a:rPr lang="fr-FR" dirty="0" smtClean="0"/>
              <a:t>JavaScript + HTML + CSS &lt; &gt; C# + XAML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 smtClean="0"/>
              <a:t>Bonnes pratiques</a:t>
            </a:r>
          </a:p>
          <a:p>
            <a:pPr lvl="1"/>
            <a:r>
              <a:rPr lang="fr-FR" dirty="0" smtClean="0"/>
              <a:t>Exposition des données communes</a:t>
            </a:r>
          </a:p>
          <a:p>
            <a:pPr lvl="2"/>
            <a:r>
              <a:rPr lang="fr-FR" dirty="0" smtClean="0"/>
              <a:t>Renforcer la maintenabilité et la réutilisabilité</a:t>
            </a:r>
          </a:p>
          <a:p>
            <a:pPr lvl="2"/>
            <a:r>
              <a:rPr lang="fr-FR" dirty="0" smtClean="0"/>
              <a:t>Diminution du coût de développement</a:t>
            </a:r>
          </a:p>
          <a:p>
            <a:pPr lvl="1"/>
            <a:r>
              <a:rPr lang="fr-FR" dirty="0" smtClean="0"/>
              <a:t>Code client à adapter au besoin</a:t>
            </a:r>
          </a:p>
          <a:p>
            <a:pPr lvl="1"/>
            <a:endParaRPr lang="fr-FR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32152" y="198754"/>
            <a:ext cx="7004344" cy="925990"/>
          </a:xfrm>
        </p:spPr>
        <p:txBody>
          <a:bodyPr/>
          <a:lstStyle/>
          <a:p>
            <a:r>
              <a:rPr lang="fr-FR" dirty="0" smtClean="0"/>
              <a:t>AJAX ou Silverlight ?</a:t>
            </a:r>
            <a:endParaRPr lang="fr-FR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1331640" y="0"/>
            <a:ext cx="7812360" cy="394170"/>
          </a:xfrm>
          <a:prstGeom prst="rect">
            <a:avLst/>
          </a:prstGeom>
          <a:noFill/>
          <a:ln>
            <a:noFill/>
          </a:ln>
        </p:spPr>
        <p:txBody>
          <a:bodyPr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fr-FR" sz="3600" b="1" kern="1200">
                <a:ln w="158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13000"/>
                    </a:prstClr>
                  </a:outerShdw>
                </a:effectLst>
                <a:latin typeface="ITCKabel" pitchFamily="50" charset="0"/>
                <a:ea typeface="+mj-ea"/>
                <a:cs typeface="+mj-cs"/>
              </a:defRPr>
            </a:lvl1pPr>
          </a:lstStyle>
          <a:p>
            <a:r>
              <a:rPr lang="fr-FR" sz="2400" dirty="0" smtClean="0"/>
              <a:t>Considérations de développement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69651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Speakers</a:t>
            </a:r>
            <a:endParaRPr lang="fr-FR" dirty="0"/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285150" y="1360927"/>
            <a:ext cx="4214842" cy="5000660"/>
          </a:xfrm>
        </p:spPr>
        <p:txBody>
          <a:bodyPr/>
          <a:lstStyle/>
          <a:p>
            <a:r>
              <a:rPr lang="fr-FR" dirty="0" smtClean="0"/>
              <a:t>Marie Chenut </a:t>
            </a:r>
            <a:r>
              <a:rPr lang="fr-FR" dirty="0" err="1" smtClean="0"/>
              <a:t>Chassagne</a:t>
            </a:r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pPr marL="271463" lvl="1" indent="0">
              <a:buNone/>
            </a:pPr>
            <a:r>
              <a:rPr lang="fr-FR" sz="1600" dirty="0" smtClean="0"/>
              <a:t>Responsable Business - 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Bing </a:t>
            </a:r>
            <a:r>
              <a:rPr lang="fr-FR" dirty="0" err="1" smtClean="0"/>
              <a:t>Maps</a:t>
            </a:r>
            <a:r>
              <a:rPr lang="fr-FR" dirty="0" smtClean="0"/>
              <a:t> for Enterprise France</a:t>
            </a:r>
          </a:p>
          <a:p>
            <a:pPr marL="271463" lvl="1" indent="0">
              <a:buNone/>
            </a:pPr>
            <a:endParaRPr lang="fr-FR" dirty="0" smtClean="0"/>
          </a:p>
          <a:p>
            <a:pPr marL="271463" lvl="1" indent="0">
              <a:buNone/>
            </a:pPr>
            <a:endParaRPr lang="fr-FR" dirty="0"/>
          </a:p>
          <a:p>
            <a:pPr marL="271463" lvl="1" indent="0">
              <a:buNone/>
            </a:pPr>
            <a:endParaRPr lang="fr-FR" dirty="0"/>
          </a:p>
          <a:p>
            <a:pPr marL="271463" lvl="1" indent="0">
              <a:buNone/>
            </a:pPr>
            <a:r>
              <a:rPr lang="fr-FR" sz="1400" dirty="0" smtClean="0"/>
              <a:t>Mail : </a:t>
            </a:r>
            <a:r>
              <a:rPr lang="fr-FR" sz="1400" dirty="0" smtClean="0">
                <a:hlinkClick r:id="rId2"/>
              </a:rPr>
              <a:t>mariech@microsoft.com</a:t>
            </a:r>
            <a:endParaRPr lang="fr-FR" sz="1400" dirty="0" smtClean="0"/>
          </a:p>
          <a:p>
            <a:pPr marL="271463" lvl="1" indent="0">
              <a:buNone/>
            </a:pPr>
            <a:endParaRPr lang="fr-FR" dirty="0"/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285150" y="1340768"/>
            <a:ext cx="4206458" cy="1316303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lang="en-US" sz="2000" b="1" kern="1200">
                <a:ln w="12700">
                  <a:noFill/>
                </a:ln>
                <a:solidFill>
                  <a:srgbClr xmlns:mc="http://schemas.openxmlformats.org/markup-compatibility/2006" xmlns:a14="http://schemas.microsoft.com/office/drawing/2010/main" val="B02725" mc:Ignorable=""/>
                </a:solidFill>
                <a:effectLst>
                  <a:outerShdw blurRad="50800" dist="38100" dir="2700000" algn="tl" rotWithShape="0">
                    <a:prstClr val="black">
                      <a:alpha val="13000"/>
                    </a:prstClr>
                  </a:outerShdw>
                </a:effectLst>
                <a:latin typeface="Segoe UI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xmlns:mc="http://schemas.openxmlformats.org/markup-compatibility/2006" xmlns:a14="http://schemas.microsoft.com/office/drawing/2010/main" val="B02725" mc:Ignorable=""/>
              </a:buClr>
              <a:buSzPct val="75000"/>
              <a:buFont typeface="Arial" pitchFamily="34" charset="0"/>
              <a:buChar char="•"/>
              <a:defRPr lang="en-US" sz="1800" b="1" kern="1200">
                <a:solidFill>
                  <a:srgbClr xmlns:mc="http://schemas.openxmlformats.org/markup-compatibility/2006" xmlns:a14="http://schemas.microsoft.com/office/drawing/2010/main" val="323232" mc:Ignorable=""/>
                </a:solidFill>
                <a:effectLst>
                  <a:outerShdw blurRad="50800" dist="38100" dir="2700000" algn="tl" rotWithShape="0">
                    <a:prstClr val="black">
                      <a:alpha val="10000"/>
                    </a:prstClr>
                  </a:outerShdw>
                </a:effectLst>
                <a:latin typeface="Segoe UI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n-US" sz="1600" kern="1200">
                <a:solidFill>
                  <a:srgbClr xmlns:mc="http://schemas.openxmlformats.org/markup-compatibility/2006" xmlns:a14="http://schemas.microsoft.com/office/drawing/2010/main" val="323232" mc:Ignorable="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n-US" sz="1600" kern="1200">
                <a:solidFill>
                  <a:srgbClr xmlns:mc="http://schemas.openxmlformats.org/markup-compatibility/2006" xmlns:a14="http://schemas.microsoft.com/office/drawing/2010/main" val="323232" mc:Ignorable="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n-US" sz="1600" kern="1200">
                <a:solidFill>
                  <a:srgbClr xmlns:mc="http://schemas.openxmlformats.org/markup-compatibility/2006" xmlns:a14="http://schemas.microsoft.com/office/drawing/2010/main" val="323232" mc:Ignorable="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b="0" dirty="0" smtClean="0">
                <a:ln w="18415" cmpd="sng">
                  <a:solidFill>
                    <a:srgbClr xmlns:mc="http://schemas.openxmlformats.org/markup-compatibility/2006" xmlns:a14="http://schemas.microsoft.com/office/drawing/2010/main" val="FFFFFF" mc:Ignorable=""/>
                  </a:solidFill>
                  <a:prstDash val="solid"/>
                </a:ln>
                <a:solidFill>
                  <a:srgbClr xmlns:mc="http://schemas.openxmlformats.org/markup-compatibility/2006" xmlns:a14="http://schemas.microsoft.com/office/drawing/2010/main" val="FFFFFF" mc:Ignorable=""/>
                </a:solidFill>
                <a:effectLst>
                  <a:outerShdw blurRad="63500" dir="3600000" algn="tl" rotWithShape="0">
                    <a:srgbClr xmlns:mc="http://schemas.openxmlformats.org/markup-compatibility/2006" xmlns:a14="http://schemas.microsoft.com/office/drawing/2010/main" val="000000" mc:Ignorable="">
                      <a:alpha val="70000"/>
                    </a:srgbClr>
                  </a:outerShdw>
                </a:effectLst>
              </a:rPr>
              <a:t>Marie Chenut</a:t>
            </a:r>
            <a:endParaRPr lang="fr-FR" sz="1400" b="0" dirty="0">
              <a:ln w="18415" cmpd="sng">
                <a:solidFill>
                  <a:srgbClr xmlns:mc="http://schemas.openxmlformats.org/markup-compatibility/2006" xmlns:a14="http://schemas.microsoft.com/office/drawing/2010/main" val="FFFFFF" mc:Ignorable=""/>
                </a:solidFill>
                <a:prstDash val="solid"/>
              </a:ln>
              <a:solidFill>
                <a:srgbClr xmlns:mc="http://schemas.openxmlformats.org/markup-compatibility/2006" xmlns:a14="http://schemas.microsoft.com/office/drawing/2010/main" val="FFFFFF" mc:Ignorable=""/>
              </a:solidFill>
              <a:effectLst>
                <a:outerShdw blurRad="63500" dir="3600000" algn="tl" rotWithShape="0">
                  <a:srgbClr xmlns:mc="http://schemas.openxmlformats.org/markup-compatibility/2006" xmlns:a14="http://schemas.microsoft.com/office/drawing/2010/main" val="000000" mc:Ignorable="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66" y="1522669"/>
            <a:ext cx="952500" cy="952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xmlns:mc="http://schemas.openxmlformats.org/markup-compatibility/2006" xmlns:a14="http://schemas.microsoft.com/office/drawing/2010/main" val="000000" mc:Ignorable="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9" t="32512" r="14783" b="32088"/>
          <a:stretch/>
        </p:blipFill>
        <p:spPr bwMode="auto">
          <a:xfrm>
            <a:off x="1653302" y="3593175"/>
            <a:ext cx="1687793" cy="642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677638" y="1340768"/>
            <a:ext cx="4214842" cy="5000660"/>
            <a:chOff x="4677638" y="1340768"/>
            <a:chExt cx="4214842" cy="5000660"/>
          </a:xfrm>
        </p:grpSpPr>
        <p:sp>
          <p:nvSpPr>
            <p:cNvPr id="8" name="Content Placeholder 4"/>
            <p:cNvSpPr txBox="1">
              <a:spLocks/>
            </p:cNvSpPr>
            <p:nvPr/>
          </p:nvSpPr>
          <p:spPr>
            <a:xfrm>
              <a:off x="4677638" y="1340768"/>
              <a:ext cx="4214842" cy="500066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3"/>
                </a:buBlip>
                <a:defRPr lang="en-US" sz="2000" b="1" kern="1200">
                  <a:ln w="12700">
                    <a:noFill/>
                  </a:ln>
                  <a:solidFill>
                    <a:srgbClr xmlns:mc="http://schemas.openxmlformats.org/markup-compatibility/2006" xmlns:a14="http://schemas.microsoft.com/office/drawing/2010/main" val="B02725" mc:Ignorable=""/>
                  </a:solidFill>
                  <a:effectLst>
                    <a:outerShdw blurRad="50800" dist="38100" dir="2700000" algn="tl" rotWithShape="0">
                      <a:prstClr val="black">
                        <a:alpha val="13000"/>
                      </a:prstClr>
                    </a:outerShdw>
                  </a:effectLst>
                  <a:latin typeface="Segoe UI" pitchFamily="34" charset="0"/>
                  <a:ea typeface="+mn-ea"/>
                  <a:cs typeface="+mn-cs"/>
                </a:defRPr>
              </a:lvl1pPr>
              <a:lvl2pPr marL="800100" indent="-342900" algn="l" defTabSz="914400" rtl="0" eaLnBrk="1" latinLnBrk="0" hangingPunct="1">
                <a:spcBef>
                  <a:spcPct val="20000"/>
                </a:spcBef>
                <a:buClr>
                  <a:srgbClr xmlns:mc="http://schemas.openxmlformats.org/markup-compatibility/2006" xmlns:a14="http://schemas.microsoft.com/office/drawing/2010/main" val="B02725" mc:Ignorable=""/>
                </a:buClr>
                <a:buSzPct val="75000"/>
                <a:buFont typeface="Arial" pitchFamily="34" charset="0"/>
                <a:buChar char="•"/>
                <a:defRPr lang="en-US" sz="1800" b="1" kern="1200">
                  <a:solidFill>
                    <a:srgbClr xmlns:mc="http://schemas.openxmlformats.org/markup-compatibility/2006" xmlns:a14="http://schemas.microsoft.com/office/drawing/2010/main" val="323232" mc:Ignorable=""/>
                  </a:solidFill>
                  <a:effectLst>
                    <a:outerShdw blurRad="50800" dist="38100" dir="2700000" algn="tl" rotWithShape="0">
                      <a:prstClr val="black">
                        <a:alpha val="10000"/>
                      </a:prstClr>
                    </a:outerShdw>
                  </a:effectLst>
                  <a:latin typeface="Segoe UI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Wingdings" pitchFamily="2" charset="2"/>
                <a:buChar char="§"/>
                <a:defRPr lang="en-US" sz="1600" kern="1200">
                  <a:solidFill>
                    <a:srgbClr xmlns:mc="http://schemas.openxmlformats.org/markup-compatibility/2006" xmlns:a14="http://schemas.microsoft.com/office/drawing/2010/main" val="323232" mc:Ignorable="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Wingdings" pitchFamily="2" charset="2"/>
                <a:buChar char="§"/>
                <a:defRPr lang="en-US" sz="1600" kern="1200">
                  <a:solidFill>
                    <a:srgbClr xmlns:mc="http://schemas.openxmlformats.org/markup-compatibility/2006" xmlns:a14="http://schemas.microsoft.com/office/drawing/2010/main" val="323232" mc:Ignorable="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Wingdings" pitchFamily="2" charset="2"/>
                <a:buChar char="§"/>
                <a:defRPr lang="en-US" sz="1600" kern="1200">
                  <a:solidFill>
                    <a:srgbClr xmlns:mc="http://schemas.openxmlformats.org/markup-compatibility/2006" xmlns:a14="http://schemas.microsoft.com/office/drawing/2010/main" val="323232" mc:Ignorable="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dirty="0" smtClean="0"/>
            </a:p>
            <a:p>
              <a:endParaRPr lang="fr-FR" dirty="0" smtClean="0"/>
            </a:p>
            <a:p>
              <a:endParaRPr lang="fr-FR" dirty="0" smtClean="0"/>
            </a:p>
            <a:p>
              <a:endParaRPr lang="fr-FR" dirty="0" smtClean="0"/>
            </a:p>
            <a:p>
              <a:pPr marL="271463" lvl="1" indent="0">
                <a:buFont typeface="Arial" pitchFamily="34" charset="0"/>
                <a:buNone/>
              </a:pPr>
              <a:r>
                <a:rPr lang="fr-FR" sz="1600" dirty="0" smtClean="0"/>
                <a:t>Expert cartographie et développeur – </a:t>
              </a:r>
            </a:p>
            <a:p>
              <a:pPr marL="271463" lvl="1" indent="0">
                <a:buFont typeface="Arial" pitchFamily="34" charset="0"/>
                <a:buNone/>
              </a:pPr>
              <a:r>
                <a:rPr lang="fr-FR" dirty="0" smtClean="0"/>
                <a:t>Wygwam</a:t>
              </a:r>
            </a:p>
            <a:p>
              <a:pPr marL="271463" lvl="1" indent="0">
                <a:buFont typeface="Arial" pitchFamily="34" charset="0"/>
                <a:buNone/>
              </a:pPr>
              <a:endParaRPr lang="fr-FR" dirty="0"/>
            </a:p>
            <a:p>
              <a:pPr marL="271463" lvl="1" indent="0">
                <a:buFont typeface="Arial" pitchFamily="34" charset="0"/>
                <a:buNone/>
              </a:pPr>
              <a:endParaRPr lang="fr-FR" dirty="0" smtClean="0"/>
            </a:p>
            <a:p>
              <a:pPr marL="271463" lvl="1" indent="0">
                <a:buFont typeface="Arial" pitchFamily="34" charset="0"/>
                <a:buNone/>
              </a:pPr>
              <a:endParaRPr lang="fr-FR" dirty="0" smtClean="0"/>
            </a:p>
            <a:p>
              <a:pPr marL="271463" lvl="1" indent="0">
                <a:buFont typeface="Arial" pitchFamily="34" charset="0"/>
                <a:buNone/>
              </a:pPr>
              <a:r>
                <a:rPr lang="fr-FR" sz="1400" dirty="0" smtClean="0"/>
                <a:t>Mail : </a:t>
              </a:r>
              <a:r>
                <a:rPr lang="fr-FR" sz="1400" dirty="0" smtClean="0">
                  <a:hlinkClick r:id="rId6"/>
                </a:rPr>
                <a:t>nicolas.boonaert@wygwam.com</a:t>
              </a:r>
              <a:endParaRPr lang="fr-FR" sz="1400" dirty="0" smtClean="0"/>
            </a:p>
            <a:p>
              <a:pPr marL="271463" lvl="1" indent="0">
                <a:buFont typeface="Arial" pitchFamily="34" charset="0"/>
                <a:buNone/>
              </a:pPr>
              <a:r>
                <a:rPr lang="fr-FR" sz="1400" dirty="0" err="1" smtClean="0"/>
                <a:t>Twitter</a:t>
              </a:r>
              <a:r>
                <a:rPr lang="fr-FR" sz="1400" dirty="0" smtClean="0"/>
                <a:t> : </a:t>
              </a:r>
              <a:r>
                <a:rPr lang="fr-FR" sz="1400" dirty="0" err="1" smtClean="0"/>
                <a:t>NicolasBoonaert</a:t>
              </a:r>
              <a:endParaRPr lang="fr-FR" sz="1400" dirty="0" smtClean="0"/>
            </a:p>
            <a:p>
              <a:pPr marL="271463" lvl="1" indent="0">
                <a:buFont typeface="Arial" pitchFamily="34" charset="0"/>
                <a:buNone/>
              </a:pPr>
              <a:r>
                <a:rPr lang="fr-FR" sz="1400" dirty="0" smtClean="0"/>
                <a:t>Blog : </a:t>
              </a:r>
              <a:r>
                <a:rPr lang="fr-FR" sz="1400" dirty="0" smtClean="0">
                  <a:hlinkClick r:id="rId7"/>
                </a:rPr>
                <a:t>http://blogs.developpeur.org/nicoboo</a:t>
              </a:r>
              <a:r>
                <a:rPr lang="fr-FR" sz="1400" dirty="0" smtClean="0"/>
                <a:t> </a:t>
              </a:r>
            </a:p>
            <a:p>
              <a:pPr marL="271463" lvl="1" indent="0">
                <a:buFont typeface="Arial" pitchFamily="34" charset="0"/>
                <a:buNone/>
              </a:pPr>
              <a:r>
                <a:rPr lang="fr-FR" sz="1400" dirty="0" smtClean="0"/>
                <a:t>Livre : Bing </a:t>
              </a:r>
              <a:r>
                <a:rPr lang="fr-FR" sz="1400" dirty="0" err="1" smtClean="0"/>
                <a:t>Maps</a:t>
              </a:r>
              <a:r>
                <a:rPr lang="fr-FR" sz="1400" dirty="0" smtClean="0"/>
                <a:t> – Guide complet de la</a:t>
              </a:r>
              <a:br>
                <a:rPr lang="fr-FR" sz="1400" dirty="0" smtClean="0"/>
              </a:br>
              <a:r>
                <a:rPr lang="fr-FR" sz="1400" dirty="0" smtClean="0"/>
                <a:t>           cartographie interactive</a:t>
              </a:r>
              <a:endParaRPr lang="fr-FR" sz="1400" dirty="0"/>
            </a:p>
          </p:txBody>
        </p:sp>
        <p:sp>
          <p:nvSpPr>
            <p:cNvPr id="9" name="Content Placeholder 4"/>
            <p:cNvSpPr txBox="1">
              <a:spLocks/>
            </p:cNvSpPr>
            <p:nvPr/>
          </p:nvSpPr>
          <p:spPr>
            <a:xfrm>
              <a:off x="4677638" y="1340768"/>
              <a:ext cx="4206458" cy="1316303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3"/>
                </a:buBlip>
                <a:defRPr lang="en-US" sz="2000" b="1" kern="1200">
                  <a:ln w="12700">
                    <a:noFill/>
                  </a:ln>
                  <a:solidFill>
                    <a:srgbClr xmlns:mc="http://schemas.openxmlformats.org/markup-compatibility/2006" xmlns:a14="http://schemas.microsoft.com/office/drawing/2010/main" val="B02725" mc:Ignorable=""/>
                  </a:solidFill>
                  <a:effectLst>
                    <a:outerShdw blurRad="50800" dist="38100" dir="2700000" algn="tl" rotWithShape="0">
                      <a:prstClr val="black">
                        <a:alpha val="13000"/>
                      </a:prstClr>
                    </a:outerShdw>
                  </a:effectLst>
                  <a:latin typeface="Segoe UI" pitchFamily="34" charset="0"/>
                  <a:ea typeface="+mn-ea"/>
                  <a:cs typeface="+mn-cs"/>
                </a:defRPr>
              </a:lvl1pPr>
              <a:lvl2pPr marL="800100" indent="-342900" algn="l" defTabSz="914400" rtl="0" eaLnBrk="1" latinLnBrk="0" hangingPunct="1">
                <a:spcBef>
                  <a:spcPct val="20000"/>
                </a:spcBef>
                <a:buClr>
                  <a:srgbClr xmlns:mc="http://schemas.openxmlformats.org/markup-compatibility/2006" xmlns:a14="http://schemas.microsoft.com/office/drawing/2010/main" val="B02725" mc:Ignorable=""/>
                </a:buClr>
                <a:buSzPct val="75000"/>
                <a:buFont typeface="Arial" pitchFamily="34" charset="0"/>
                <a:buChar char="•"/>
                <a:defRPr lang="en-US" sz="1800" b="1" kern="1200">
                  <a:solidFill>
                    <a:srgbClr xmlns:mc="http://schemas.openxmlformats.org/markup-compatibility/2006" xmlns:a14="http://schemas.microsoft.com/office/drawing/2010/main" val="323232" mc:Ignorable=""/>
                  </a:solidFill>
                  <a:effectLst>
                    <a:outerShdw blurRad="50800" dist="38100" dir="2700000" algn="tl" rotWithShape="0">
                      <a:prstClr val="black">
                        <a:alpha val="10000"/>
                      </a:prstClr>
                    </a:outerShdw>
                  </a:effectLst>
                  <a:latin typeface="Segoe UI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Wingdings" pitchFamily="2" charset="2"/>
                <a:buChar char="§"/>
                <a:defRPr lang="en-US" sz="1600" kern="1200">
                  <a:solidFill>
                    <a:srgbClr xmlns:mc="http://schemas.openxmlformats.org/markup-compatibility/2006" xmlns:a14="http://schemas.microsoft.com/office/drawing/2010/main" val="323232" mc:Ignorable="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Wingdings" pitchFamily="2" charset="2"/>
                <a:buChar char="§"/>
                <a:defRPr lang="en-US" sz="1600" kern="1200">
                  <a:solidFill>
                    <a:srgbClr xmlns:mc="http://schemas.openxmlformats.org/markup-compatibility/2006" xmlns:a14="http://schemas.microsoft.com/office/drawing/2010/main" val="323232" mc:Ignorable="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Wingdings" pitchFamily="2" charset="2"/>
                <a:buChar char="§"/>
                <a:defRPr lang="en-US" sz="1600" kern="1200">
                  <a:solidFill>
                    <a:srgbClr xmlns:mc="http://schemas.openxmlformats.org/markup-compatibility/2006" xmlns:a14="http://schemas.microsoft.com/office/drawing/2010/main" val="323232" mc:Ignorable="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fr-FR" b="0" dirty="0" smtClean="0">
                  <a:ln w="18415" cmpd="sng">
                    <a:solidFill>
                      <a:srgbClr xmlns:mc="http://schemas.openxmlformats.org/markup-compatibility/2006" xmlns:a14="http://schemas.microsoft.com/office/drawing/2010/main" val="FFFFFF" mc:Ignorable=""/>
                    </a:solidFill>
                    <a:prstDash val="solid"/>
                  </a:ln>
                  <a:solidFill>
                    <a:srgbClr xmlns:mc="http://schemas.openxmlformats.org/markup-compatibility/2006" xmlns:a14="http://schemas.microsoft.com/office/drawing/2010/main" val="FFFFFF" mc:Ignorable=""/>
                  </a:solidFill>
                  <a:effectLst>
                    <a:outerShdw blurRad="63500" dir="3600000" algn="tl" rotWithShape="0">
                      <a:srgbClr xmlns:mc="http://schemas.openxmlformats.org/markup-compatibility/2006" xmlns:a14="http://schemas.microsoft.com/office/drawing/2010/main" val="000000" mc:Ignorable="">
                        <a:alpha val="70000"/>
                      </a:srgbClr>
                    </a:outerShdw>
                  </a:effectLst>
                </a:rPr>
                <a:t>Nicolas Boonaert</a:t>
              </a:r>
              <a:endParaRPr lang="fr-FR" sz="1400" b="0" dirty="0">
                <a:ln w="18415" cmpd="sng">
                  <a:solidFill>
                    <a:srgbClr xmlns:mc="http://schemas.openxmlformats.org/markup-compatibility/2006" xmlns:a14="http://schemas.microsoft.com/office/drawing/2010/main" val="FFFFFF" mc:Ignorable=""/>
                  </a:solidFill>
                  <a:prstDash val="solid"/>
                </a:ln>
                <a:solidFill>
                  <a:srgbClr xmlns:mc="http://schemas.openxmlformats.org/markup-compatibility/2006" xmlns:a14="http://schemas.microsoft.com/office/drawing/2010/main" val="FFFFFF" mc:Ignorable=""/>
                </a:solidFill>
                <a:effectLst>
                  <a:outerShdw blurRad="63500" dir="3600000" algn="tl" rotWithShape="0">
                    <a:srgbClr xmlns:mc="http://schemas.openxmlformats.org/markup-compatibility/2006" xmlns:a14="http://schemas.microsoft.com/office/drawing/2010/main" val="000000" mc:Ignorable="">
                      <a:alpha val="70000"/>
                    </a:srgbClr>
                  </a:outerShdw>
                </a:effectLst>
              </a:endParaRP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1654" y="1528181"/>
              <a:ext cx="952500" cy="9525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xmlns:mc="http://schemas.openxmlformats.org/markup-compatibility/2006" xmlns:a14="http://schemas.microsoft.com/office/drawing/2010/main" val="000000" mc:Ignorable="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4626" y="3400389"/>
              <a:ext cx="1193292" cy="932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6587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AJAX ou Silverlight ?</a:t>
            </a:r>
            <a:endParaRPr lang="fr-FR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1331640" y="0"/>
            <a:ext cx="7812360" cy="394170"/>
          </a:xfrm>
          <a:prstGeom prst="rect">
            <a:avLst/>
          </a:prstGeom>
          <a:noFill/>
          <a:ln>
            <a:noFill/>
          </a:ln>
        </p:spPr>
        <p:txBody>
          <a:bodyPr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fr-FR" sz="3600" b="1" kern="1200">
                <a:ln w="158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13000"/>
                    </a:prstClr>
                  </a:outerShdw>
                </a:effectLst>
                <a:latin typeface="ITCKabel" pitchFamily="50" charset="0"/>
                <a:ea typeface="+mj-ea"/>
                <a:cs typeface="+mj-cs"/>
              </a:defRPr>
            </a:lvl1pPr>
          </a:lstStyle>
          <a:p>
            <a:r>
              <a:rPr lang="fr-FR" sz="2400" dirty="0" smtClean="0"/>
              <a:t>Considérations de développement</a:t>
            </a:r>
            <a:endParaRPr lang="fr-FR" sz="2400" dirty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294104" y="1268760"/>
            <a:ext cx="3269784" cy="49567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lang="en-US" sz="2000" b="1" kern="1200">
                <a:ln w="12700">
                  <a:noFill/>
                </a:ln>
                <a:solidFill>
                  <a:srgbClr xmlns:mc="http://schemas.openxmlformats.org/markup-compatibility/2006" xmlns:a14="http://schemas.microsoft.com/office/drawing/2010/main" val="B02725" mc:Ignorable=""/>
                </a:solidFill>
                <a:effectLst>
                  <a:outerShdw blurRad="50800" dist="38100" dir="2700000" algn="tl" rotWithShape="0">
                    <a:prstClr val="black">
                      <a:alpha val="13000"/>
                    </a:prstClr>
                  </a:outerShdw>
                </a:effectLst>
                <a:latin typeface="Segoe UI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xmlns:mc="http://schemas.openxmlformats.org/markup-compatibility/2006" xmlns:a14="http://schemas.microsoft.com/office/drawing/2010/main" val="B02725" mc:Ignorable=""/>
              </a:buClr>
              <a:buSzPct val="75000"/>
              <a:buFont typeface="Arial" pitchFamily="34" charset="0"/>
              <a:buChar char="•"/>
              <a:defRPr lang="en-US" sz="1800" b="1" kern="1200">
                <a:solidFill>
                  <a:srgbClr xmlns:mc="http://schemas.openxmlformats.org/markup-compatibility/2006" xmlns:a14="http://schemas.microsoft.com/office/drawing/2010/main" val="323232" mc:Ignorable=""/>
                </a:solidFill>
                <a:effectLst>
                  <a:outerShdw blurRad="50800" dist="38100" dir="2700000" algn="tl" rotWithShape="0">
                    <a:prstClr val="black">
                      <a:alpha val="10000"/>
                    </a:prstClr>
                  </a:outerShdw>
                </a:effectLst>
                <a:latin typeface="Segoe UI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n-US" sz="1600" kern="1200">
                <a:solidFill>
                  <a:srgbClr xmlns:mc="http://schemas.openxmlformats.org/markup-compatibility/2006" xmlns:a14="http://schemas.microsoft.com/office/drawing/2010/main" val="323232" mc:Ignorable="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n-US" sz="1600" kern="1200">
                <a:solidFill>
                  <a:srgbClr xmlns:mc="http://schemas.openxmlformats.org/markup-compatibility/2006" xmlns:a14="http://schemas.microsoft.com/office/drawing/2010/main" val="323232" mc:Ignorable="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n-US" sz="1600" kern="1200">
                <a:solidFill>
                  <a:srgbClr xmlns:mc="http://schemas.openxmlformats.org/markup-compatibility/2006" xmlns:a14="http://schemas.microsoft.com/office/drawing/2010/main" val="323232" mc:Ignorable="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Et techniquement ?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3162962"/>
              </p:ext>
            </p:extLst>
          </p:nvPr>
        </p:nvGraphicFramePr>
        <p:xfrm>
          <a:off x="179512" y="1853206"/>
          <a:ext cx="8856984" cy="388005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952328"/>
                <a:gridCol w="2952328"/>
                <a:gridCol w="2952328"/>
              </a:tblGrid>
              <a:tr h="646675">
                <a:tc>
                  <a:txBody>
                    <a:bodyPr/>
                    <a:lstStyle/>
                    <a:p>
                      <a:endParaRPr lang="fr-FR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Bing </a:t>
                      </a:r>
                      <a:r>
                        <a:rPr lang="fr-FR" dirty="0" err="1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Maps</a:t>
                      </a:r>
                      <a:r>
                        <a:rPr lang="fr-FR" dirty="0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AJAX Control</a:t>
                      </a:r>
                      <a:endParaRPr lang="fr-FR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Bing </a:t>
                      </a:r>
                      <a:r>
                        <a:rPr lang="fr-FR" dirty="0" err="1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Maps</a:t>
                      </a:r>
                      <a:r>
                        <a:rPr lang="fr-FR" dirty="0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Silverlight</a:t>
                      </a:r>
                      <a:r>
                        <a:rPr lang="fr-FR" baseline="0" dirty="0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Control</a:t>
                      </a:r>
                      <a:endParaRPr lang="fr-FR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/>
                </a:tc>
              </a:tr>
              <a:tr h="646675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Support</a:t>
                      </a:r>
                      <a:r>
                        <a:rPr lang="fr-FR" b="1" baseline="0" dirty="0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navigateur</a:t>
                      </a:r>
                      <a:endParaRPr lang="fr-FR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IE (PC), Firefox (PC), Safari (Mac)</a:t>
                      </a:r>
                      <a:br>
                        <a:rPr lang="fr-FR" sz="1400" dirty="0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</a:br>
                      <a:r>
                        <a:rPr lang="fr-FR" sz="1400" i="1" dirty="0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(Autres</a:t>
                      </a:r>
                      <a:r>
                        <a:rPr lang="fr-FR" sz="1400" i="1" baseline="0" dirty="0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fonctionnent)</a:t>
                      </a:r>
                      <a:endParaRPr lang="fr-FR" sz="1400" i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IE</a:t>
                      </a:r>
                      <a:r>
                        <a:rPr lang="fr-FR" sz="1400" baseline="0" dirty="0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(PC), Firefox (PC et Mac), Safari (PC et Mac), Chrome (PC)</a:t>
                      </a:r>
                      <a:endParaRPr lang="fr-FR" sz="1400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/>
                </a:tc>
              </a:tr>
              <a:tr h="646675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Dépendance</a:t>
                      </a:r>
                      <a:r>
                        <a:rPr lang="fr-FR" b="1" baseline="0" dirty="0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à un plugin</a:t>
                      </a:r>
                      <a:endParaRPr lang="fr-FR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Aucune</a:t>
                      </a:r>
                      <a:endParaRPr lang="fr-FR" sz="1400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Silverlight</a:t>
                      </a:r>
                      <a:r>
                        <a:rPr lang="fr-FR" sz="1400" baseline="0" dirty="0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3.0 ou 4.0</a:t>
                      </a:r>
                      <a:endParaRPr lang="fr-FR" sz="1400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/>
                </a:tc>
              </a:tr>
              <a:tr h="646675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Performances</a:t>
                      </a:r>
                      <a:endParaRPr lang="fr-FR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/>
                </a:tc>
              </a:tr>
              <a:tr h="646675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Développement</a:t>
                      </a:r>
                      <a:endParaRPr lang="fr-FR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JavaScript</a:t>
                      </a:r>
                      <a:r>
                        <a:rPr lang="fr-FR" sz="1400" baseline="0" dirty="0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; </a:t>
                      </a:r>
                      <a:r>
                        <a:rPr lang="fr-FR" sz="1400" baseline="0" dirty="0" err="1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ASP.Net</a:t>
                      </a:r>
                      <a:endParaRPr lang="fr-FR" sz="1400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.Net : C#, </a:t>
                      </a:r>
                      <a:r>
                        <a:rPr lang="fr-FR" sz="1400" dirty="0" err="1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VB.Net</a:t>
                      </a:r>
                      <a:r>
                        <a:rPr lang="fr-FR" sz="1400" dirty="0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… ; XAML</a:t>
                      </a:r>
                      <a:endParaRPr lang="fr-FR" sz="1400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/>
                </a:tc>
              </a:tr>
              <a:tr h="646675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Modèle</a:t>
                      </a:r>
                      <a:r>
                        <a:rPr lang="fr-FR" b="1" baseline="0" dirty="0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de licence</a:t>
                      </a:r>
                      <a:endParaRPr lang="fr-FR" b="1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Transaction</a:t>
                      </a:r>
                      <a:endParaRPr lang="fr-FR" sz="1400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Session + Transactions (WS)</a:t>
                      </a:r>
                      <a:endParaRPr lang="fr-FR" sz="1400" dirty="0"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5-Point Star 9"/>
          <p:cNvSpPr/>
          <p:nvPr/>
        </p:nvSpPr>
        <p:spPr>
          <a:xfrm>
            <a:off x="4188253" y="3941438"/>
            <a:ext cx="360040" cy="360040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5-Point Star 10"/>
          <p:cNvSpPr/>
          <p:nvPr/>
        </p:nvSpPr>
        <p:spPr>
          <a:xfrm>
            <a:off x="4644008" y="3941438"/>
            <a:ext cx="360040" cy="360040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5-Point Star 11"/>
          <p:cNvSpPr/>
          <p:nvPr/>
        </p:nvSpPr>
        <p:spPr>
          <a:xfrm>
            <a:off x="6804248" y="3941438"/>
            <a:ext cx="360040" cy="360040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5-Point Star 12"/>
          <p:cNvSpPr/>
          <p:nvPr/>
        </p:nvSpPr>
        <p:spPr>
          <a:xfrm>
            <a:off x="7260003" y="3941438"/>
            <a:ext cx="360040" cy="360040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5-Point Star 13"/>
          <p:cNvSpPr/>
          <p:nvPr/>
        </p:nvSpPr>
        <p:spPr>
          <a:xfrm>
            <a:off x="7716645" y="3935741"/>
            <a:ext cx="360040" cy="360040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5-Point Star 14"/>
          <p:cNvSpPr/>
          <p:nvPr/>
        </p:nvSpPr>
        <p:spPr>
          <a:xfrm>
            <a:off x="8172400" y="3935741"/>
            <a:ext cx="360040" cy="360040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295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Conditionnée par la volumétrie et la répartition des données</a:t>
            </a:r>
          </a:p>
          <a:p>
            <a:pPr lvl="1"/>
            <a:r>
              <a:rPr lang="fr-FR" dirty="0" smtClean="0"/>
              <a:t>Quantité d’information</a:t>
            </a:r>
          </a:p>
          <a:p>
            <a:pPr lvl="1"/>
            <a:r>
              <a:rPr lang="fr-FR" dirty="0" smtClean="0"/>
              <a:t>Richesse de l’information</a:t>
            </a:r>
          </a:p>
          <a:p>
            <a:pPr lvl="1"/>
            <a:r>
              <a:rPr lang="fr-FR" dirty="0" smtClean="0"/>
              <a:t>Répartition géographique</a:t>
            </a:r>
          </a:p>
          <a:p>
            <a:pPr lvl="1"/>
            <a:endParaRPr lang="fr-FR" dirty="0"/>
          </a:p>
          <a:p>
            <a:r>
              <a:rPr lang="fr-FR" dirty="0" smtClean="0"/>
              <a:t>Favoriser la lisibilité et la rapidité</a:t>
            </a:r>
          </a:p>
          <a:p>
            <a:pPr lvl="1"/>
            <a:r>
              <a:rPr lang="fr-FR" dirty="0" smtClean="0"/>
              <a:t>Transport des données</a:t>
            </a:r>
          </a:p>
          <a:p>
            <a:pPr lvl="1"/>
            <a:r>
              <a:rPr lang="fr-FR" dirty="0" smtClean="0"/>
              <a:t>Performances du contrôle cartographique</a:t>
            </a:r>
          </a:p>
          <a:p>
            <a:pPr lvl="1"/>
            <a:r>
              <a:rPr lang="fr-FR" dirty="0" smtClean="0"/>
              <a:t>Affichage et lisibilité</a:t>
            </a:r>
          </a:p>
          <a:p>
            <a:pPr lvl="1"/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pPr lvl="1"/>
            <a:endParaRPr lang="fr-FR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32152" y="198754"/>
            <a:ext cx="7004344" cy="925990"/>
          </a:xfrm>
        </p:spPr>
        <p:txBody>
          <a:bodyPr/>
          <a:lstStyle/>
          <a:p>
            <a:r>
              <a:rPr lang="fr-FR" dirty="0" smtClean="0"/>
              <a:t>Intégration des données</a:t>
            </a:r>
            <a:endParaRPr lang="fr-FR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1331640" y="0"/>
            <a:ext cx="7812360" cy="394170"/>
          </a:xfrm>
          <a:prstGeom prst="rect">
            <a:avLst/>
          </a:prstGeom>
          <a:noFill/>
          <a:ln>
            <a:noFill/>
          </a:ln>
        </p:spPr>
        <p:txBody>
          <a:bodyPr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fr-FR" sz="3600" b="1" kern="1200">
                <a:ln w="158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13000"/>
                    </a:prstClr>
                  </a:outerShdw>
                </a:effectLst>
                <a:latin typeface="ITCKabel" pitchFamily="50" charset="0"/>
                <a:ea typeface="+mj-ea"/>
                <a:cs typeface="+mj-cs"/>
              </a:defRPr>
            </a:lvl1pPr>
          </a:lstStyle>
          <a:p>
            <a:r>
              <a:rPr lang="fr-FR" sz="2400" dirty="0" smtClean="0"/>
              <a:t>Considérations de développement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75078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Application Web d’autres technologies : PHP, Java…</a:t>
            </a:r>
          </a:p>
          <a:p>
            <a:pPr lvl="1"/>
            <a:r>
              <a:rPr lang="fr-FR" dirty="0" smtClean="0"/>
              <a:t>Exposition des données par Web Services</a:t>
            </a:r>
          </a:p>
          <a:p>
            <a:pPr lvl="2"/>
            <a:r>
              <a:rPr lang="fr-FR" dirty="0" smtClean="0"/>
              <a:t>JSON / XML</a:t>
            </a:r>
          </a:p>
          <a:p>
            <a:pPr lvl="1"/>
            <a:r>
              <a:rPr lang="fr-FR" dirty="0" smtClean="0"/>
              <a:t>Intégration du contrôle</a:t>
            </a:r>
          </a:p>
          <a:p>
            <a:pPr lvl="1"/>
            <a:endParaRPr lang="fr-FR" dirty="0" smtClean="0"/>
          </a:p>
          <a:p>
            <a:r>
              <a:rPr lang="fr-FR" dirty="0" smtClean="0"/>
              <a:t>Applications lourdes</a:t>
            </a:r>
          </a:p>
          <a:p>
            <a:pPr lvl="1"/>
            <a:r>
              <a:rPr lang="fr-FR" dirty="0" smtClean="0"/>
              <a:t>WPF / </a:t>
            </a:r>
            <a:r>
              <a:rPr lang="fr-FR" dirty="0" err="1" smtClean="0"/>
              <a:t>WinForm</a:t>
            </a:r>
            <a:endParaRPr lang="fr-FR" dirty="0"/>
          </a:p>
          <a:p>
            <a:pPr lvl="2"/>
            <a:r>
              <a:rPr lang="fr-FR" dirty="0" smtClean="0"/>
              <a:t>Multiples solutions : Objet </a:t>
            </a:r>
            <a:r>
              <a:rPr lang="fr-FR" dirty="0" err="1" smtClean="0"/>
              <a:t>WebBrowser</a:t>
            </a:r>
            <a:r>
              <a:rPr lang="fr-FR" dirty="0" smtClean="0"/>
              <a:t> avec contrôle AJAX/Silverlight, plugin 3D…</a:t>
            </a:r>
          </a:p>
          <a:p>
            <a:pPr lvl="2"/>
            <a:r>
              <a:rPr lang="fr-FR" dirty="0" smtClean="0"/>
              <a:t>Article complet </a:t>
            </a:r>
            <a:r>
              <a:rPr lang="fr-FR" dirty="0"/>
              <a:t>de présentation : </a:t>
            </a:r>
            <a:br>
              <a:rPr lang="fr-FR" dirty="0"/>
            </a:br>
            <a:r>
              <a:rPr lang="fr-FR" dirty="0">
                <a:hlinkClick r:id="rId3"/>
              </a:rPr>
              <a:t>http://</a:t>
            </a:r>
            <a:r>
              <a:rPr lang="fr-FR" dirty="0" smtClean="0">
                <a:hlinkClick r:id="rId3"/>
              </a:rPr>
              <a:t>blogs.developpeur.org/nicoboo/archive/2010/06/05/bing-maps-for-enterprise-int-gration-de-la-cartographie-au-sein-d-une-application-wpf-ou-winform.aspx</a:t>
            </a:r>
            <a:r>
              <a:rPr lang="fr-FR" dirty="0" smtClean="0"/>
              <a:t> </a:t>
            </a:r>
          </a:p>
          <a:p>
            <a:endParaRPr lang="fr-FR" dirty="0" smtClean="0"/>
          </a:p>
          <a:p>
            <a:r>
              <a:rPr lang="fr-FR" dirty="0" smtClean="0"/>
              <a:t>Consommation des données</a:t>
            </a:r>
          </a:p>
          <a:p>
            <a:pPr lvl="1"/>
            <a:r>
              <a:rPr lang="fr-FR" dirty="0" smtClean="0"/>
              <a:t>RIA Services</a:t>
            </a:r>
          </a:p>
          <a:p>
            <a:pPr lvl="1"/>
            <a:r>
              <a:rPr lang="fr-FR" dirty="0" smtClean="0"/>
              <a:t>WCF Services ou Web Services classique</a:t>
            </a:r>
          </a:p>
          <a:p>
            <a:endParaRPr lang="fr-FR" dirty="0" smtClean="0"/>
          </a:p>
          <a:p>
            <a:pPr lvl="1"/>
            <a:endParaRPr lang="fr-FR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32152" y="198754"/>
            <a:ext cx="7004344" cy="925990"/>
          </a:xfrm>
        </p:spPr>
        <p:txBody>
          <a:bodyPr/>
          <a:lstStyle/>
          <a:p>
            <a:r>
              <a:rPr lang="fr-FR" dirty="0" smtClean="0"/>
              <a:t>Interopérabilité</a:t>
            </a:r>
            <a:endParaRPr lang="fr-FR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1331640" y="0"/>
            <a:ext cx="7812360" cy="394170"/>
          </a:xfrm>
          <a:prstGeom prst="rect">
            <a:avLst/>
          </a:prstGeom>
          <a:noFill/>
          <a:ln>
            <a:noFill/>
          </a:ln>
        </p:spPr>
        <p:txBody>
          <a:bodyPr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fr-FR" sz="3600" b="1" kern="1200">
                <a:ln w="158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13000"/>
                    </a:prstClr>
                  </a:outerShdw>
                </a:effectLst>
                <a:latin typeface="ITCKabel" pitchFamily="50" charset="0"/>
                <a:ea typeface="+mj-ea"/>
                <a:cs typeface="+mj-cs"/>
              </a:defRPr>
            </a:lvl1pPr>
          </a:lstStyle>
          <a:p>
            <a:r>
              <a:rPr lang="fr-FR" sz="2400" dirty="0" smtClean="0"/>
              <a:t>Considérations de développement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18622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Questions / Réponses</a:t>
            </a:r>
            <a:endParaRPr lang="fr-FR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759407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85720" y="1285860"/>
            <a:ext cx="8572560" cy="486956"/>
          </a:xfrm>
        </p:spPr>
        <p:txBody>
          <a:bodyPr/>
          <a:lstStyle/>
          <a:p>
            <a:r>
              <a:rPr lang="fr-FR" dirty="0" smtClean="0"/>
              <a:t>Une question sans réponse à propos de l’API = 1 livre</a:t>
            </a:r>
            <a:br>
              <a:rPr lang="fr-FR" dirty="0" smtClean="0"/>
            </a:br>
            <a:endParaRPr lang="fr-FR" dirty="0"/>
          </a:p>
          <a:p>
            <a:pPr marL="0" indent="0">
              <a:buNone/>
            </a:pPr>
            <a:r>
              <a:rPr lang="fr-FR" sz="2400" dirty="0"/>
              <a:t>Bing </a:t>
            </a:r>
            <a:r>
              <a:rPr lang="fr-FR" sz="2400" dirty="0" err="1"/>
              <a:t>Maps</a:t>
            </a:r>
            <a:r>
              <a:rPr lang="fr-FR" sz="2400" dirty="0"/>
              <a:t> – Guide complet de la cartographie </a:t>
            </a:r>
            <a:r>
              <a:rPr lang="fr-FR" sz="2400" dirty="0" smtClean="0"/>
              <a:t>interactive</a:t>
            </a:r>
            <a:endParaRPr lang="fr-FR" sz="2400" dirty="0"/>
          </a:p>
          <a:p>
            <a:endParaRPr lang="fr-FR" sz="24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32152" y="198754"/>
            <a:ext cx="7004344" cy="925990"/>
          </a:xfrm>
        </p:spPr>
        <p:txBody>
          <a:bodyPr/>
          <a:lstStyle/>
          <a:p>
            <a:r>
              <a:rPr lang="fr-FR" dirty="0" smtClean="0"/>
              <a:t>Livre</a:t>
            </a:r>
            <a:endParaRPr lang="fr-FR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1331640" y="0"/>
            <a:ext cx="7812360" cy="394170"/>
          </a:xfrm>
          <a:prstGeom prst="rect">
            <a:avLst/>
          </a:prstGeom>
          <a:noFill/>
          <a:ln>
            <a:noFill/>
          </a:ln>
        </p:spPr>
        <p:txBody>
          <a:bodyPr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fr-FR" sz="3600" b="1" kern="1200">
                <a:ln w="158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13000"/>
                    </a:prstClr>
                  </a:outerShdw>
                </a:effectLst>
                <a:latin typeface="ITCKabel" pitchFamily="50" charset="0"/>
                <a:ea typeface="+mj-ea"/>
                <a:cs typeface="+mj-cs"/>
              </a:defRPr>
            </a:lvl1pPr>
          </a:lstStyle>
          <a:p>
            <a:r>
              <a:rPr lang="fr-FR" sz="2400" dirty="0" smtClean="0"/>
              <a:t>Questions / Réponses</a:t>
            </a:r>
            <a:endParaRPr lang="fr-FR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95645"/>
            <a:ext cx="2592288" cy="3153635"/>
          </a:xfrm>
          <a:prstGeom prst="rect">
            <a:avLst/>
          </a:prstGeom>
        </p:spPr>
      </p:pic>
      <p:sp>
        <p:nvSpPr>
          <p:cNvPr id="9" name="Content Placeholder 5"/>
          <p:cNvSpPr txBox="1">
            <a:spLocks/>
          </p:cNvSpPr>
          <p:nvPr/>
        </p:nvSpPr>
        <p:spPr>
          <a:xfrm>
            <a:off x="1979712" y="1988840"/>
            <a:ext cx="8572560" cy="3960440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lang="en-US" sz="2000" b="1" kern="1200">
                <a:ln w="12700">
                  <a:noFill/>
                </a:ln>
                <a:solidFill>
                  <a:srgbClr xmlns:mc="http://schemas.openxmlformats.org/markup-compatibility/2006" xmlns:a14="http://schemas.microsoft.com/office/drawing/2010/main" val="B02725" mc:Ignorable=""/>
                </a:solidFill>
                <a:effectLst>
                  <a:outerShdw blurRad="50800" dist="38100" dir="2700000" algn="tl" rotWithShape="0">
                    <a:prstClr val="black">
                      <a:alpha val="13000"/>
                    </a:prstClr>
                  </a:outerShdw>
                </a:effectLst>
                <a:latin typeface="Segoe UI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xmlns:mc="http://schemas.openxmlformats.org/markup-compatibility/2006" xmlns:a14="http://schemas.microsoft.com/office/drawing/2010/main" val="B02725" mc:Ignorable=""/>
              </a:buClr>
              <a:buSzPct val="75000"/>
              <a:buFont typeface="Arial" pitchFamily="34" charset="0"/>
              <a:buChar char="•"/>
              <a:defRPr lang="en-US" sz="1800" b="1" kern="1200">
                <a:solidFill>
                  <a:srgbClr xmlns:mc="http://schemas.openxmlformats.org/markup-compatibility/2006" xmlns:a14="http://schemas.microsoft.com/office/drawing/2010/main" val="323232" mc:Ignorable=""/>
                </a:solidFill>
                <a:effectLst>
                  <a:outerShdw blurRad="50800" dist="38100" dir="2700000" algn="tl" rotWithShape="0">
                    <a:prstClr val="black">
                      <a:alpha val="10000"/>
                    </a:prstClr>
                  </a:outerShdw>
                </a:effectLst>
                <a:latin typeface="Segoe UI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n-US" sz="1600" kern="1200">
                <a:solidFill>
                  <a:srgbClr xmlns:mc="http://schemas.openxmlformats.org/markup-compatibility/2006" xmlns:a14="http://schemas.microsoft.com/office/drawing/2010/main" val="323232" mc:Ignorable="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n-US" sz="1600" kern="1200">
                <a:solidFill>
                  <a:srgbClr xmlns:mc="http://schemas.openxmlformats.org/markup-compatibility/2006" xmlns:a14="http://schemas.microsoft.com/office/drawing/2010/main" val="323232" mc:Ignorable="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n-US" sz="1600" kern="1200">
                <a:solidFill>
                  <a:srgbClr xmlns:mc="http://schemas.openxmlformats.org/markup-compatibility/2006" xmlns:a14="http://schemas.microsoft.com/office/drawing/2010/main" val="323232" mc:Ignorable="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dirty="0" smtClean="0"/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2987824" y="2795646"/>
            <a:ext cx="6048672" cy="309634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lang="en-US" sz="2000" b="1" kern="1200">
                <a:ln w="12700">
                  <a:noFill/>
                </a:ln>
                <a:solidFill>
                  <a:srgbClr xmlns:mc="http://schemas.openxmlformats.org/markup-compatibility/2006" xmlns:a14="http://schemas.microsoft.com/office/drawing/2010/main" val="B02725" mc:Ignorable=""/>
                </a:solidFill>
                <a:effectLst>
                  <a:outerShdw blurRad="50800" dist="38100" dir="2700000" algn="tl" rotWithShape="0">
                    <a:prstClr val="black">
                      <a:alpha val="13000"/>
                    </a:prstClr>
                  </a:outerShdw>
                </a:effectLst>
                <a:latin typeface="Segoe UI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xmlns:mc="http://schemas.openxmlformats.org/markup-compatibility/2006" xmlns:a14="http://schemas.microsoft.com/office/drawing/2010/main" val="B02725" mc:Ignorable=""/>
              </a:buClr>
              <a:buSzPct val="75000"/>
              <a:buFont typeface="Arial" pitchFamily="34" charset="0"/>
              <a:buChar char="•"/>
              <a:defRPr lang="en-US" sz="1800" b="1" kern="1200">
                <a:solidFill>
                  <a:srgbClr xmlns:mc="http://schemas.openxmlformats.org/markup-compatibility/2006" xmlns:a14="http://schemas.microsoft.com/office/drawing/2010/main" val="323232" mc:Ignorable=""/>
                </a:solidFill>
                <a:effectLst>
                  <a:outerShdw blurRad="50800" dist="38100" dir="2700000" algn="tl" rotWithShape="0">
                    <a:prstClr val="black">
                      <a:alpha val="10000"/>
                    </a:prstClr>
                  </a:outerShdw>
                </a:effectLst>
                <a:latin typeface="Segoe UI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n-US" sz="1600" kern="1200">
                <a:solidFill>
                  <a:srgbClr xmlns:mc="http://schemas.openxmlformats.org/markup-compatibility/2006" xmlns:a14="http://schemas.microsoft.com/office/drawing/2010/main" val="323232" mc:Ignorable="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n-US" sz="1600" kern="1200">
                <a:solidFill>
                  <a:srgbClr xmlns:mc="http://schemas.openxmlformats.org/markup-compatibility/2006" xmlns:a14="http://schemas.microsoft.com/office/drawing/2010/main" val="323232" mc:Ignorable="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lang="en-US" sz="1600" kern="1200">
                <a:solidFill>
                  <a:srgbClr xmlns:mc="http://schemas.openxmlformats.org/markup-compatibility/2006" xmlns:a14="http://schemas.microsoft.com/office/drawing/2010/main" val="323232" mc:Ignorable="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ISBN </a:t>
            </a:r>
            <a:r>
              <a:rPr lang="fr-FR" dirty="0"/>
              <a:t>: 978-2746052987</a:t>
            </a:r>
            <a:endParaRPr lang="fr-FR" dirty="0" smtClean="0"/>
          </a:p>
          <a:p>
            <a:endParaRPr lang="fr-FR" i="1" dirty="0" smtClean="0">
              <a:effectLst/>
            </a:endParaRPr>
          </a:p>
          <a:p>
            <a:r>
              <a:rPr lang="fr-FR" i="1" dirty="0" smtClean="0">
                <a:effectLst/>
              </a:rPr>
              <a:t>Premier ouvrage sur le sujet</a:t>
            </a:r>
          </a:p>
          <a:p>
            <a:r>
              <a:rPr lang="fr-FR" i="1" dirty="0" smtClean="0">
                <a:effectLst/>
              </a:rPr>
              <a:t>En cours de mise à jour </a:t>
            </a:r>
            <a:br>
              <a:rPr lang="fr-FR" i="1" dirty="0" smtClean="0">
                <a:effectLst/>
              </a:rPr>
            </a:br>
            <a:r>
              <a:rPr lang="fr-FR" i="1" dirty="0" smtClean="0">
                <a:effectLst/>
              </a:rPr>
              <a:t>et traduction en anglais !</a:t>
            </a:r>
          </a:p>
          <a:p>
            <a:endParaRPr lang="fr-FR" i="1" dirty="0">
              <a:effectLst/>
            </a:endParaRPr>
          </a:p>
          <a:p>
            <a:r>
              <a:rPr lang="fr-FR" i="1" dirty="0" smtClean="0">
                <a:effectLst/>
              </a:rPr>
              <a:t>Disponibilité : </a:t>
            </a:r>
          </a:p>
          <a:p>
            <a:pPr marL="457200" lvl="1" indent="0">
              <a:buNone/>
            </a:pPr>
            <a:r>
              <a:rPr lang="fr-FR" i="1" dirty="0" smtClean="0">
                <a:effectLst/>
              </a:rPr>
              <a:t>ENI </a:t>
            </a:r>
            <a:r>
              <a:rPr lang="fr-FR" i="1" dirty="0" err="1" smtClean="0">
                <a:effectLst/>
              </a:rPr>
              <a:t>edition</a:t>
            </a:r>
            <a:r>
              <a:rPr lang="fr-FR" i="1" dirty="0" smtClean="0">
                <a:effectLst/>
              </a:rPr>
              <a:t> : </a:t>
            </a:r>
            <a:r>
              <a:rPr lang="fr-FR" i="1" dirty="0" smtClean="0">
                <a:effectLst/>
                <a:hlinkClick r:id="rId5"/>
              </a:rPr>
              <a:t>http://tinyurl.com/bingmapsbook</a:t>
            </a:r>
            <a:r>
              <a:rPr lang="fr-FR" i="1" dirty="0" smtClean="0">
                <a:effectLst/>
              </a:rPr>
              <a:t> </a:t>
            </a:r>
          </a:p>
          <a:p>
            <a:pPr marL="457200" lvl="1" indent="0">
              <a:buNone/>
            </a:pPr>
            <a:r>
              <a:rPr lang="fr-FR" i="1" dirty="0">
                <a:effectLst/>
              </a:rPr>
              <a:t>Amazon : </a:t>
            </a:r>
            <a:r>
              <a:rPr lang="fr-FR" i="1" dirty="0">
                <a:effectLst/>
                <a:hlinkClick r:id="rId6"/>
              </a:rPr>
              <a:t>http://</a:t>
            </a:r>
            <a:r>
              <a:rPr lang="fr-FR" i="1" dirty="0" smtClean="0">
                <a:effectLst/>
                <a:hlinkClick r:id="rId6"/>
              </a:rPr>
              <a:t>tinyurl.com/bingmapsbookamz</a:t>
            </a:r>
            <a:r>
              <a:rPr lang="fr-FR" i="1" dirty="0" smtClean="0"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087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Liens utiles et références</a:t>
            </a:r>
            <a:endParaRPr lang="fr-FR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451411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85720" y="1285860"/>
            <a:ext cx="8572560" cy="5572140"/>
          </a:xfrm>
        </p:spPr>
        <p:txBody>
          <a:bodyPr/>
          <a:lstStyle/>
          <a:p>
            <a:r>
              <a:rPr lang="fr-FR" dirty="0" smtClean="0"/>
              <a:t>Sites officiels</a:t>
            </a:r>
          </a:p>
          <a:p>
            <a:pPr lvl="1"/>
            <a:r>
              <a:rPr lang="fr-FR" dirty="0" smtClean="0">
                <a:hlinkClick r:id="rId3"/>
              </a:rPr>
              <a:t>http</a:t>
            </a:r>
            <a:r>
              <a:rPr lang="fr-FR" dirty="0">
                <a:hlinkClick r:id="rId3"/>
              </a:rPr>
              <a:t>://</a:t>
            </a:r>
            <a:r>
              <a:rPr lang="fr-FR" dirty="0" smtClean="0">
                <a:hlinkClick r:id="rId3"/>
              </a:rPr>
              <a:t>www.microsoft.com/maps/default.aspx</a:t>
            </a:r>
            <a:r>
              <a:rPr lang="fr-FR" dirty="0" smtClean="0"/>
              <a:t> </a:t>
            </a:r>
          </a:p>
          <a:p>
            <a:pPr lvl="1"/>
            <a:r>
              <a:rPr lang="en-US" dirty="0">
                <a:hlinkClick r:id="rId4"/>
              </a:rPr>
              <a:t>http://www.microsoft.com/maps/developers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  <a:br>
              <a:rPr lang="en-US" dirty="0" smtClean="0"/>
            </a:br>
            <a:endParaRPr lang="fr-FR" dirty="0" smtClean="0"/>
          </a:p>
          <a:p>
            <a:r>
              <a:rPr lang="fr-FR" dirty="0" smtClean="0"/>
              <a:t>Blogs officiels</a:t>
            </a:r>
          </a:p>
          <a:p>
            <a:pPr lvl="1"/>
            <a:r>
              <a:rPr lang="fr-FR" dirty="0" smtClean="0"/>
              <a:t>Bing </a:t>
            </a:r>
            <a:r>
              <a:rPr lang="fr-FR" dirty="0" err="1" smtClean="0"/>
              <a:t>Maps</a:t>
            </a:r>
            <a:r>
              <a:rPr lang="fr-FR" dirty="0" smtClean="0"/>
              <a:t> – blog animé par Chris Pendleton</a:t>
            </a:r>
          </a:p>
          <a:p>
            <a:pPr lvl="2"/>
            <a:r>
              <a:rPr lang="fr-FR" dirty="0">
                <a:hlinkClick r:id="rId5"/>
              </a:rPr>
              <a:t>http://www.bing.com/community/blogs/maps</a:t>
            </a:r>
            <a:r>
              <a:rPr lang="fr-FR" dirty="0" smtClean="0">
                <a:hlinkClick r:id="rId5"/>
              </a:rPr>
              <a:t>/</a:t>
            </a:r>
            <a:r>
              <a:rPr lang="fr-FR" dirty="0" smtClean="0"/>
              <a:t> </a:t>
            </a:r>
          </a:p>
          <a:p>
            <a:pPr lvl="1"/>
            <a:r>
              <a:rPr lang="fr-FR" dirty="0" smtClean="0"/>
              <a:t>Bing </a:t>
            </a:r>
            <a:r>
              <a:rPr lang="fr-FR" dirty="0" err="1" smtClean="0"/>
              <a:t>Maps</a:t>
            </a:r>
            <a:r>
              <a:rPr lang="fr-FR" dirty="0" smtClean="0"/>
              <a:t> – Johannes </a:t>
            </a:r>
            <a:r>
              <a:rPr lang="fr-FR" dirty="0" err="1" smtClean="0"/>
              <a:t>Kebeck</a:t>
            </a:r>
            <a:r>
              <a:rPr lang="fr-FR" dirty="0" smtClean="0"/>
              <a:t> Blog</a:t>
            </a:r>
          </a:p>
          <a:p>
            <a:pPr lvl="2"/>
            <a:r>
              <a:rPr lang="fr-FR" dirty="0">
                <a:hlinkClick r:id="rId6"/>
              </a:rPr>
              <a:t>http://</a:t>
            </a:r>
            <a:r>
              <a:rPr lang="fr-FR" dirty="0" smtClean="0">
                <a:hlinkClick r:id="rId6"/>
              </a:rPr>
              <a:t>johanneskebeck.spaces.live.com/default.aspx</a:t>
            </a:r>
            <a:r>
              <a:rPr lang="fr-FR" dirty="0" smtClean="0"/>
              <a:t> </a:t>
            </a:r>
          </a:p>
          <a:p>
            <a:pPr lvl="1"/>
            <a:r>
              <a:rPr lang="fr-FR" dirty="0" smtClean="0"/>
              <a:t>Bing </a:t>
            </a:r>
            <a:r>
              <a:rPr lang="fr-FR" dirty="0" err="1" smtClean="0"/>
              <a:t>Maps</a:t>
            </a:r>
            <a:r>
              <a:rPr lang="fr-FR" dirty="0" smtClean="0"/>
              <a:t> 3D Team Blog</a:t>
            </a:r>
          </a:p>
          <a:p>
            <a:pPr lvl="2"/>
            <a:r>
              <a:rPr lang="fr-FR" dirty="0">
                <a:hlinkClick r:id="rId7"/>
              </a:rPr>
              <a:t>http://</a:t>
            </a:r>
            <a:r>
              <a:rPr lang="fr-FR" dirty="0" smtClean="0">
                <a:hlinkClick r:id="rId7"/>
              </a:rPr>
              <a:t>blogs.msdn.com/virtualearth3d/default.aspx</a:t>
            </a:r>
            <a:r>
              <a:rPr lang="fr-FR" dirty="0" smtClean="0"/>
              <a:t> </a:t>
            </a:r>
            <a:r>
              <a:rPr lang="fr-FR" dirty="0"/>
              <a:t/>
            </a:r>
            <a:br>
              <a:rPr lang="fr-FR" dirty="0"/>
            </a:br>
            <a:endParaRPr lang="fr-FR" dirty="0" smtClean="0"/>
          </a:p>
          <a:p>
            <a:r>
              <a:rPr lang="fr-FR" dirty="0" err="1" smtClean="0"/>
              <a:t>Twitter</a:t>
            </a:r>
            <a:r>
              <a:rPr lang="fr-FR" dirty="0" smtClean="0"/>
              <a:t> officiels</a:t>
            </a:r>
          </a:p>
          <a:p>
            <a:pPr lvl="1"/>
            <a:r>
              <a:rPr lang="fr-FR" dirty="0" smtClean="0"/>
              <a:t>Bing </a:t>
            </a:r>
            <a:r>
              <a:rPr lang="fr-FR" dirty="0" err="1" smtClean="0"/>
              <a:t>Maps</a:t>
            </a:r>
            <a:r>
              <a:rPr lang="fr-FR" dirty="0" smtClean="0"/>
              <a:t> officiel</a:t>
            </a:r>
          </a:p>
          <a:p>
            <a:pPr lvl="2"/>
            <a:r>
              <a:rPr lang="fr-FR" dirty="0" smtClean="0"/>
              <a:t>@</a:t>
            </a:r>
            <a:r>
              <a:rPr lang="fr-FR" dirty="0" err="1" smtClean="0"/>
              <a:t>BingMaps</a:t>
            </a:r>
            <a:r>
              <a:rPr lang="fr-FR" dirty="0"/>
              <a:t>: </a:t>
            </a:r>
            <a:r>
              <a:rPr lang="fr-FR" dirty="0">
                <a:hlinkClick r:id="rId8"/>
              </a:rPr>
              <a:t>http://twitter.com/bingmaps</a:t>
            </a:r>
            <a:r>
              <a:rPr lang="fr-FR" dirty="0" smtClean="0">
                <a:hlinkClick r:id="rId8"/>
              </a:rPr>
              <a:t>/</a:t>
            </a:r>
            <a:r>
              <a:rPr lang="fr-FR" dirty="0" smtClean="0"/>
              <a:t> </a:t>
            </a:r>
          </a:p>
          <a:p>
            <a:pPr lvl="1"/>
            <a:r>
              <a:rPr lang="fr-FR" dirty="0" smtClean="0"/>
              <a:t>Bing </a:t>
            </a:r>
            <a:r>
              <a:rPr lang="fr-FR" dirty="0" err="1" smtClean="0"/>
              <a:t>Maps</a:t>
            </a:r>
            <a:r>
              <a:rPr lang="fr-FR" dirty="0" smtClean="0"/>
              <a:t> for </a:t>
            </a:r>
            <a:r>
              <a:rPr lang="fr-FR" dirty="0" err="1" smtClean="0"/>
              <a:t>Developer</a:t>
            </a:r>
            <a:r>
              <a:rPr lang="fr-FR" dirty="0" smtClean="0"/>
              <a:t> (animé par John O’Brien MVP)</a:t>
            </a:r>
          </a:p>
          <a:p>
            <a:pPr lvl="2"/>
            <a:r>
              <a:rPr lang="fr-FR" dirty="0" smtClean="0"/>
              <a:t>@</a:t>
            </a:r>
            <a:r>
              <a:rPr lang="fr-FR" dirty="0" err="1" smtClean="0"/>
              <a:t>BingMapsDev</a:t>
            </a:r>
            <a:r>
              <a:rPr lang="fr-FR" dirty="0"/>
              <a:t>: </a:t>
            </a:r>
            <a:r>
              <a:rPr lang="fr-FR" dirty="0">
                <a:hlinkClick r:id="rId9"/>
              </a:rPr>
              <a:t>http://twitter.com/bingmapsdev</a:t>
            </a:r>
            <a:r>
              <a:rPr lang="fr-FR" dirty="0" smtClean="0">
                <a:hlinkClick r:id="rId9"/>
              </a:rPr>
              <a:t>/</a:t>
            </a:r>
            <a:r>
              <a:rPr lang="fr-FR" dirty="0" smtClean="0"/>
              <a:t> </a:t>
            </a:r>
          </a:p>
          <a:p>
            <a:endParaRPr lang="fr-FR" dirty="0" smtClean="0"/>
          </a:p>
          <a:p>
            <a:pPr lvl="1"/>
            <a:endParaRPr lang="fr-FR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32152" y="198754"/>
            <a:ext cx="7004344" cy="925990"/>
          </a:xfrm>
        </p:spPr>
        <p:txBody>
          <a:bodyPr/>
          <a:lstStyle/>
          <a:p>
            <a:r>
              <a:rPr lang="fr-FR" dirty="0" smtClean="0"/>
              <a:t>Liens officiels</a:t>
            </a:r>
            <a:endParaRPr lang="fr-FR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1331640" y="0"/>
            <a:ext cx="7812360" cy="394170"/>
          </a:xfrm>
          <a:prstGeom prst="rect">
            <a:avLst/>
          </a:prstGeom>
          <a:noFill/>
          <a:ln>
            <a:noFill/>
          </a:ln>
        </p:spPr>
        <p:txBody>
          <a:bodyPr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fr-FR" sz="3600" b="1" kern="1200">
                <a:ln w="158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13000"/>
                    </a:prstClr>
                  </a:outerShdw>
                </a:effectLst>
                <a:latin typeface="ITCKabel" pitchFamily="50" charset="0"/>
                <a:ea typeface="+mj-ea"/>
                <a:cs typeface="+mj-cs"/>
              </a:defRPr>
            </a:lvl1pPr>
          </a:lstStyle>
          <a:p>
            <a:r>
              <a:rPr lang="fr-FR" sz="2400" dirty="0" smtClean="0"/>
              <a:t>Liens utiles et références</a:t>
            </a:r>
            <a:endParaRPr lang="fr-FR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9" y="5589240"/>
            <a:ext cx="739725" cy="7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250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Blogs de la communauté</a:t>
            </a:r>
          </a:p>
          <a:p>
            <a:pPr lvl="1"/>
            <a:r>
              <a:rPr lang="fr-FR" dirty="0" smtClean="0"/>
              <a:t>John O’Brien – </a:t>
            </a:r>
            <a:r>
              <a:rPr lang="fr-FR" dirty="0" err="1" smtClean="0"/>
              <a:t>Soulsolutions</a:t>
            </a:r>
            <a:r>
              <a:rPr lang="fr-FR" dirty="0" smtClean="0"/>
              <a:t> </a:t>
            </a:r>
            <a:r>
              <a:rPr lang="fr-FR" dirty="0"/>
              <a:t>: </a:t>
            </a:r>
            <a:r>
              <a:rPr lang="fr-FR" dirty="0">
                <a:hlinkClick r:id="rId3"/>
              </a:rPr>
              <a:t>http://</a:t>
            </a:r>
            <a:r>
              <a:rPr lang="fr-FR" dirty="0" smtClean="0">
                <a:hlinkClick r:id="rId3"/>
              </a:rPr>
              <a:t>soulsolutions.com.au/Blog.aspx</a:t>
            </a:r>
            <a:r>
              <a:rPr lang="fr-FR" dirty="0" smtClean="0"/>
              <a:t> </a:t>
            </a:r>
          </a:p>
          <a:p>
            <a:pPr lvl="1"/>
            <a:r>
              <a:rPr lang="fr-FR" dirty="0" smtClean="0"/>
              <a:t>Richard </a:t>
            </a:r>
            <a:r>
              <a:rPr lang="fr-FR" dirty="0" err="1" smtClean="0"/>
              <a:t>Brunditt</a:t>
            </a:r>
            <a:r>
              <a:rPr lang="fr-FR" dirty="0" smtClean="0"/>
              <a:t>  - Ricky : </a:t>
            </a:r>
            <a:r>
              <a:rPr lang="fr-FR" dirty="0">
                <a:hlinkClick r:id="rId4"/>
              </a:rPr>
              <a:t>http://rbrundritt.spaces.live.com</a:t>
            </a:r>
            <a:r>
              <a:rPr lang="fr-FR" dirty="0" smtClean="0">
                <a:hlinkClick r:id="rId4"/>
              </a:rPr>
              <a:t>/</a:t>
            </a:r>
            <a:endParaRPr lang="fr-FR" dirty="0" smtClean="0"/>
          </a:p>
          <a:p>
            <a:pPr lvl="1"/>
            <a:r>
              <a:rPr lang="fr-FR" dirty="0" smtClean="0"/>
              <a:t>Brian Norman - </a:t>
            </a:r>
            <a:r>
              <a:rPr lang="fr-FR" dirty="0" err="1" smtClean="0"/>
              <a:t>Earthware</a:t>
            </a:r>
            <a:r>
              <a:rPr lang="fr-FR" dirty="0" smtClean="0"/>
              <a:t> </a:t>
            </a:r>
            <a:r>
              <a:rPr lang="fr-FR" dirty="0"/>
              <a:t>: </a:t>
            </a:r>
            <a:r>
              <a:rPr lang="fr-FR" dirty="0">
                <a:hlinkClick r:id="rId5"/>
              </a:rPr>
              <a:t>http://www.earthware.co.uk/blog</a:t>
            </a:r>
            <a:r>
              <a:rPr lang="fr-FR" dirty="0" smtClean="0">
                <a:hlinkClick r:id="rId5"/>
              </a:rPr>
              <a:t>/</a:t>
            </a:r>
            <a:r>
              <a:rPr lang="fr-FR" dirty="0" smtClean="0"/>
              <a:t> </a:t>
            </a:r>
          </a:p>
          <a:p>
            <a:pPr lvl="1"/>
            <a:r>
              <a:rPr lang="fr-FR" dirty="0" smtClean="0"/>
              <a:t>Chris </a:t>
            </a:r>
            <a:r>
              <a:rPr lang="fr-FR" dirty="0" err="1" smtClean="0"/>
              <a:t>Pietschmann</a:t>
            </a:r>
            <a:r>
              <a:rPr lang="fr-FR" dirty="0"/>
              <a:t> : </a:t>
            </a:r>
            <a:r>
              <a:rPr lang="fr-FR" dirty="0">
                <a:hlinkClick r:id="rId6"/>
              </a:rPr>
              <a:t>http://pietschsoft.com</a:t>
            </a:r>
            <a:r>
              <a:rPr lang="fr-FR" dirty="0" smtClean="0">
                <a:hlinkClick r:id="rId6"/>
              </a:rPr>
              <a:t>/</a:t>
            </a:r>
            <a:r>
              <a:rPr lang="fr-FR" dirty="0" smtClean="0"/>
              <a:t> </a:t>
            </a:r>
          </a:p>
          <a:p>
            <a:pPr lvl="1"/>
            <a:r>
              <a:rPr lang="fr-FR" dirty="0"/>
              <a:t>Nicolas Boonaert : </a:t>
            </a:r>
            <a:r>
              <a:rPr lang="fr-FR" dirty="0">
                <a:hlinkClick r:id="rId7"/>
              </a:rPr>
              <a:t>http://blogs.developpeur.org/nicoboo</a:t>
            </a:r>
            <a:r>
              <a:rPr lang="fr-FR" dirty="0" smtClean="0">
                <a:hlinkClick r:id="rId7"/>
              </a:rPr>
              <a:t>/</a:t>
            </a:r>
            <a:r>
              <a:rPr lang="fr-FR" dirty="0" smtClean="0"/>
              <a:t> </a:t>
            </a:r>
          </a:p>
          <a:p>
            <a:pPr lvl="1"/>
            <a:endParaRPr lang="fr-FR" dirty="0"/>
          </a:p>
          <a:p>
            <a:r>
              <a:rPr lang="fr-FR" dirty="0" smtClean="0"/>
              <a:t>Projets </a:t>
            </a:r>
            <a:r>
              <a:rPr lang="fr-FR" dirty="0" err="1" smtClean="0"/>
              <a:t>CodePlex</a:t>
            </a:r>
            <a:r>
              <a:rPr lang="fr-FR" dirty="0" smtClean="0"/>
              <a:t> : </a:t>
            </a:r>
          </a:p>
          <a:p>
            <a:pPr lvl="1"/>
            <a:r>
              <a:rPr lang="fr-FR" dirty="0" smtClean="0"/>
              <a:t>VEJS : Virtual </a:t>
            </a:r>
            <a:r>
              <a:rPr lang="fr-FR" dirty="0" err="1" smtClean="0"/>
              <a:t>Earth</a:t>
            </a:r>
            <a:r>
              <a:rPr lang="fr-FR" dirty="0" smtClean="0"/>
              <a:t> JavaScript </a:t>
            </a:r>
            <a:r>
              <a:rPr lang="fr-FR" dirty="0" err="1" smtClean="0"/>
              <a:t>Intellisense</a:t>
            </a:r>
            <a:r>
              <a:rPr lang="fr-FR" dirty="0" smtClean="0"/>
              <a:t> </a:t>
            </a:r>
            <a:r>
              <a:rPr lang="fr-FR" dirty="0" err="1" smtClean="0"/>
              <a:t>Helper</a:t>
            </a:r>
            <a:endParaRPr lang="fr-FR" dirty="0" smtClean="0"/>
          </a:p>
          <a:p>
            <a:pPr lvl="2"/>
            <a:r>
              <a:rPr lang="fr-FR" dirty="0">
                <a:hlinkClick r:id="rId8"/>
              </a:rPr>
              <a:t>http://vejs.codeplex.com</a:t>
            </a:r>
            <a:r>
              <a:rPr lang="fr-FR" dirty="0" smtClean="0">
                <a:hlinkClick r:id="rId8"/>
              </a:rPr>
              <a:t>/</a:t>
            </a:r>
            <a:r>
              <a:rPr lang="fr-FR" dirty="0" smtClean="0"/>
              <a:t> </a:t>
            </a:r>
          </a:p>
          <a:p>
            <a:pPr lvl="1"/>
            <a:r>
              <a:rPr lang="fr-FR" dirty="0" err="1" smtClean="0"/>
              <a:t>DeepEarth</a:t>
            </a:r>
            <a:r>
              <a:rPr lang="fr-FR" dirty="0" smtClean="0"/>
              <a:t> : </a:t>
            </a:r>
          </a:p>
          <a:p>
            <a:pPr lvl="2"/>
            <a:r>
              <a:rPr lang="fr-FR" dirty="0">
                <a:hlinkClick r:id="rId9"/>
              </a:rPr>
              <a:t>http://deepearth.codeplex.com</a:t>
            </a:r>
            <a:r>
              <a:rPr lang="fr-FR" dirty="0" smtClean="0">
                <a:hlinkClick r:id="rId9"/>
              </a:rPr>
              <a:t>/</a:t>
            </a:r>
            <a:r>
              <a:rPr lang="fr-FR" dirty="0" smtClean="0"/>
              <a:t> </a:t>
            </a:r>
          </a:p>
          <a:p>
            <a:pPr lvl="1"/>
            <a:r>
              <a:rPr lang="fr-FR" dirty="0" smtClean="0"/>
              <a:t>Virtual </a:t>
            </a:r>
            <a:r>
              <a:rPr lang="fr-FR" dirty="0" err="1" smtClean="0"/>
              <a:t>Earth</a:t>
            </a:r>
            <a:r>
              <a:rPr lang="fr-FR" dirty="0" smtClean="0"/>
              <a:t> </a:t>
            </a:r>
            <a:r>
              <a:rPr lang="fr-FR" dirty="0" err="1" smtClean="0"/>
              <a:t>Toolkit</a:t>
            </a:r>
            <a:r>
              <a:rPr lang="fr-FR" dirty="0" smtClean="0"/>
              <a:t> : fonctionnalités complémentaires</a:t>
            </a:r>
          </a:p>
          <a:p>
            <a:pPr lvl="2"/>
            <a:r>
              <a:rPr lang="fr-FR" dirty="0">
                <a:hlinkClick r:id="rId10"/>
              </a:rPr>
              <a:t>http://vetoolkit.codeplex.com</a:t>
            </a:r>
            <a:r>
              <a:rPr lang="fr-FR" dirty="0" smtClean="0">
                <a:hlinkClick r:id="rId10"/>
              </a:rPr>
              <a:t>/</a:t>
            </a:r>
            <a:r>
              <a:rPr lang="fr-FR" dirty="0" smtClean="0"/>
              <a:t> </a:t>
            </a:r>
          </a:p>
          <a:p>
            <a:pPr lvl="1"/>
            <a:r>
              <a:rPr lang="fr-FR" dirty="0" smtClean="0"/>
              <a:t>InfoStrat.VE : intégration dans des applications WPF et Surface</a:t>
            </a:r>
          </a:p>
          <a:p>
            <a:pPr lvl="2"/>
            <a:r>
              <a:rPr lang="fr-FR" dirty="0">
                <a:hlinkClick r:id="rId11"/>
              </a:rPr>
              <a:t>http://bingmapswpf.codeplex.com</a:t>
            </a:r>
            <a:r>
              <a:rPr lang="fr-FR" dirty="0" smtClean="0">
                <a:hlinkClick r:id="rId11"/>
              </a:rPr>
              <a:t>/</a:t>
            </a:r>
            <a:r>
              <a:rPr lang="fr-FR" dirty="0" smtClean="0"/>
              <a:t> </a:t>
            </a:r>
          </a:p>
          <a:p>
            <a:pPr lvl="1"/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pPr lvl="1"/>
            <a:endParaRPr lang="fr-FR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32152" y="198754"/>
            <a:ext cx="7004344" cy="925990"/>
          </a:xfrm>
        </p:spPr>
        <p:txBody>
          <a:bodyPr/>
          <a:lstStyle/>
          <a:p>
            <a:r>
              <a:rPr lang="fr-FR" dirty="0" smtClean="0"/>
              <a:t>Liens de la communauté</a:t>
            </a:r>
            <a:endParaRPr lang="fr-FR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1331640" y="0"/>
            <a:ext cx="7812360" cy="394170"/>
          </a:xfrm>
          <a:prstGeom prst="rect">
            <a:avLst/>
          </a:prstGeom>
          <a:noFill/>
          <a:ln>
            <a:noFill/>
          </a:ln>
        </p:spPr>
        <p:txBody>
          <a:bodyPr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fr-FR" sz="3600" b="1" kern="1200">
                <a:ln w="158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13000"/>
                    </a:prstClr>
                  </a:outerShdw>
                </a:effectLst>
                <a:latin typeface="ITCKabel" pitchFamily="50" charset="0"/>
                <a:ea typeface="+mj-ea"/>
                <a:cs typeface="+mj-cs"/>
              </a:defRPr>
            </a:lvl1pPr>
          </a:lstStyle>
          <a:p>
            <a:r>
              <a:rPr lang="fr-FR" sz="2400" dirty="0" smtClean="0"/>
              <a:t>Liens utiles et références</a:t>
            </a:r>
            <a:endParaRPr lang="fr-FR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645024"/>
            <a:ext cx="1655401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751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22030" y="1988840"/>
            <a:ext cx="8229600" cy="1828800"/>
          </a:xfrm>
        </p:spPr>
        <p:txBody>
          <a:bodyPr/>
          <a:lstStyle/>
          <a:p>
            <a:r>
              <a:rPr lang="fr-FR" dirty="0" smtClean="0"/>
              <a:t>Présentation et exemples prochainement </a:t>
            </a:r>
            <a:br>
              <a:rPr lang="fr-FR" dirty="0" smtClean="0"/>
            </a:br>
            <a:r>
              <a:rPr lang="fr-FR" dirty="0" smtClean="0"/>
              <a:t>disponibles en téléchargement</a:t>
            </a:r>
            <a:endParaRPr lang="fr-FR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3979770"/>
            <a:ext cx="6400800" cy="601358"/>
          </a:xfrm>
        </p:spPr>
        <p:txBody>
          <a:bodyPr/>
          <a:lstStyle/>
          <a:p>
            <a:r>
              <a:rPr lang="fr-FR" dirty="0">
                <a:hlinkClick r:id="rId2"/>
              </a:rPr>
              <a:t>http://blogs.developpeur.org/nicoboo</a:t>
            </a:r>
            <a:r>
              <a:rPr lang="fr-FR" dirty="0" smtClean="0">
                <a:hlinkClick r:id="rId2"/>
              </a:rPr>
              <a:t>/</a:t>
            </a: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116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axel.WYGWAM\My Documents\My Pictures\Ppt Wygwam\logoPage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01862" y="1428737"/>
            <a:ext cx="5313343" cy="28575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884064" y="6310662"/>
            <a:ext cx="2473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100" b="1" dirty="0" smtClean="0"/>
              <a:t>Emplacement éventuel pour votre logo</a:t>
            </a:r>
            <a:endParaRPr lang="en-US" sz="1100" b="1" dirty="0"/>
          </a:p>
        </p:txBody>
      </p:sp>
      <p:pic>
        <p:nvPicPr>
          <p:cNvPr id="5" name="Picture 4" descr="bg-presentat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806896" y="4797152"/>
            <a:ext cx="8229600" cy="120580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100" b="1" kern="1200">
                <a:ln w="19050">
                  <a:solidFill>
                    <a:srgbClr xmlns:mc="http://schemas.openxmlformats.org/markup-compatibility/2006" xmlns:a14="http://schemas.microsoft.com/office/drawing/2010/main" val="24A2E4" mc:Ignorable="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3000"/>
                    </a:prstClr>
                  </a:outerShdw>
                </a:effectLst>
                <a:latin typeface="ITCKabel" pitchFamily="50" charset="0"/>
                <a:ea typeface="+mj-ea"/>
                <a:cs typeface="+mj-cs"/>
              </a:defRPr>
            </a:lvl1pPr>
          </a:lstStyle>
          <a:p>
            <a:pPr algn="r"/>
            <a:r>
              <a:rPr lang="fr-FR" sz="4000" dirty="0" smtClean="0">
                <a:ln w="11430"/>
                <a:solidFill>
                  <a:srgbClr xmlns:mc="http://schemas.openxmlformats.org/markup-compatibility/2006" xmlns:a14="http://schemas.microsoft.com/office/drawing/2010/main" val="B02725" mc:Ignorable=""/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10/main" val="000000" mc:Ignorable="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rPr>
              <a:t>Bing </a:t>
            </a:r>
            <a:r>
              <a:rPr lang="fr-FR" sz="4000" dirty="0" err="1" smtClean="0">
                <a:ln w="11430"/>
                <a:solidFill>
                  <a:srgbClr xmlns:mc="http://schemas.openxmlformats.org/markup-compatibility/2006" xmlns:a14="http://schemas.microsoft.com/office/drawing/2010/main" val="B02725" mc:Ignorable=""/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10/main" val="000000" mc:Ignorable="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rPr>
              <a:t>Maps</a:t>
            </a:r>
            <a:r>
              <a:rPr lang="fr-FR" sz="4000" dirty="0" smtClean="0">
                <a:ln w="11430"/>
                <a:solidFill>
                  <a:srgbClr xmlns:mc="http://schemas.openxmlformats.org/markup-compatibility/2006" xmlns:a14="http://schemas.microsoft.com/office/drawing/2010/main" val="B02725" mc:Ignorable=""/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10/main" val="000000" mc:Ignorable="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rPr>
              <a:t> for Enterprise – </a:t>
            </a:r>
            <a:br>
              <a:rPr lang="fr-FR" sz="4000" dirty="0" smtClean="0">
                <a:ln w="11430"/>
                <a:solidFill>
                  <a:srgbClr xmlns:mc="http://schemas.openxmlformats.org/markup-compatibility/2006" xmlns:a14="http://schemas.microsoft.com/office/drawing/2010/main" val="B02725" mc:Ignorable=""/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10/main" val="000000" mc:Ignorable="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rPr>
            </a:br>
            <a:r>
              <a:rPr lang="fr-FR" sz="2800" dirty="0" smtClean="0">
                <a:ln w="11430"/>
                <a:solidFill>
                  <a:srgbClr xmlns:mc="http://schemas.openxmlformats.org/markup-compatibility/2006" xmlns:a14="http://schemas.microsoft.com/office/drawing/2010/main" val="B02725" mc:Ignorable=""/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10/main" val="000000" mc:Ignorable="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rPr>
              <a:t>Intégrez de la cartographie dans vos applications</a:t>
            </a:r>
            <a:endParaRPr lang="fr-FR" sz="2800" dirty="0">
              <a:ln w="11430"/>
              <a:solidFill>
                <a:srgbClr xmlns:mc="http://schemas.openxmlformats.org/markup-compatibility/2006" xmlns:a14="http://schemas.microsoft.com/office/drawing/2010/main" val="B02725" mc:Ignorable=""/>
              </a:solidFill>
              <a:effectLst>
                <a:outerShdw blurRad="50800" dist="39000" dir="5460000" algn="tl">
                  <a:srgbClr xmlns:mc="http://schemas.openxmlformats.org/markup-compatibility/2006" xmlns:a14="http://schemas.microsoft.com/office/drawing/2010/main" val="000000" mc:Ignorable="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35496" y="6062971"/>
            <a:ext cx="2916264" cy="75040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100" b="1" kern="1200">
                <a:ln w="19050">
                  <a:solidFill>
                    <a:srgbClr xmlns:mc="http://schemas.openxmlformats.org/markup-compatibility/2006" xmlns:a14="http://schemas.microsoft.com/office/drawing/2010/main" val="24A2E4" mc:Ignorable="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3000"/>
                    </a:prstClr>
                  </a:outerShdw>
                </a:effectLst>
                <a:latin typeface="ITCKabel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10/main" val="000000" mc:Ignorable="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rPr>
              <a:t>Marie Chenut </a:t>
            </a:r>
            <a:r>
              <a:rPr lang="fr-FR" sz="2000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10/main" val="000000" mc:Ignorable="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rPr>
              <a:t>Chassagne</a:t>
            </a:r>
            <a:r>
              <a:rPr lang="fr-FR" sz="2000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10/main" val="000000" mc:Ignorable="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rPr>
              <a:t/>
            </a:r>
            <a:br>
              <a:rPr lang="fr-FR" sz="2000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10/main" val="000000" mc:Ignorable="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rPr>
            </a:br>
            <a:r>
              <a:rPr lang="fr-FR" sz="200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10/main" val="000000" mc:Ignorable="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rPr>
              <a:t>Nicolas Boonaert</a:t>
            </a:r>
            <a:endParaRPr lang="fr-FR" sz="2000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xmlns:mc="http://schemas.openxmlformats.org/markup-compatibility/2006" xmlns:a14="http://schemas.microsoft.com/office/drawing/2010/main" val="000000" mc:Ignorable="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7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Agenda de la session</a:t>
            </a:r>
            <a:endParaRPr lang="fr-FR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593160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Découverte du portail Bing Maps</a:t>
            </a:r>
          </a:p>
          <a:p>
            <a:r>
              <a:rPr lang="fr-BE" dirty="0" smtClean="0"/>
              <a:t>Présentation de la plateforme Bing Maps for Enterprise</a:t>
            </a:r>
          </a:p>
          <a:p>
            <a:endParaRPr lang="fr-BE" dirty="0" smtClean="0"/>
          </a:p>
          <a:p>
            <a:r>
              <a:rPr lang="fr-BE" dirty="0" smtClean="0"/>
              <a:t>Développement avec l’API</a:t>
            </a:r>
          </a:p>
          <a:p>
            <a:pPr lvl="1"/>
            <a:r>
              <a:rPr lang="fr-BE" dirty="0" smtClean="0"/>
              <a:t>Découverte de l’API AJAX et du contrôle JavaScript</a:t>
            </a:r>
          </a:p>
          <a:p>
            <a:pPr lvl="1"/>
            <a:r>
              <a:rPr lang="fr-BE" dirty="0" smtClean="0"/>
              <a:t>Découverte du contrôle Silverlight</a:t>
            </a:r>
          </a:p>
          <a:p>
            <a:pPr lvl="1"/>
            <a:endParaRPr lang="fr-BE" dirty="0" smtClean="0"/>
          </a:p>
          <a:p>
            <a:r>
              <a:rPr lang="fr-BE" dirty="0" smtClean="0"/>
              <a:t>Considérations de développement – retour d’expérience</a:t>
            </a:r>
          </a:p>
          <a:p>
            <a:pPr marL="0" indent="0">
              <a:buNone/>
            </a:pPr>
            <a:endParaRPr lang="fr-BE" dirty="0" smtClean="0"/>
          </a:p>
          <a:p>
            <a:r>
              <a:rPr lang="fr-BE" dirty="0" smtClean="0"/>
              <a:t>Questions / Réponses</a:t>
            </a:r>
          </a:p>
          <a:p>
            <a:endParaRPr lang="fr-BE" dirty="0"/>
          </a:p>
          <a:p>
            <a:r>
              <a:rPr lang="fr-BE" dirty="0" smtClean="0"/>
              <a:t>Liens utiles et références</a:t>
            </a:r>
          </a:p>
          <a:p>
            <a:endParaRPr lang="fr-BE" dirty="0" smtClean="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Agenda de la session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Présentation du portail </a:t>
            </a:r>
            <a:br>
              <a:rPr lang="fr-FR" dirty="0" smtClean="0"/>
            </a:br>
            <a:r>
              <a:rPr lang="fr-FR" dirty="0" smtClean="0"/>
              <a:t>Bing </a:t>
            </a:r>
            <a:r>
              <a:rPr lang="fr-FR" dirty="0" err="1" smtClean="0"/>
              <a:t>Maps</a:t>
            </a:r>
            <a:endParaRPr lang="fr-FR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193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Deux versions : AJAX/JavaScript et Silverlight</a:t>
            </a:r>
          </a:p>
          <a:p>
            <a:pPr lvl="1"/>
            <a:r>
              <a:rPr lang="fr-FR" dirty="0" smtClean="0"/>
              <a:t>JavaScript : </a:t>
            </a:r>
            <a:r>
              <a:rPr lang="fr-FR" dirty="0" smtClean="0">
                <a:hlinkClick r:id="rId3"/>
              </a:rPr>
              <a:t>http://www.bing.com/maps/</a:t>
            </a:r>
            <a:r>
              <a:rPr lang="fr-FR" dirty="0" smtClean="0"/>
              <a:t> </a:t>
            </a:r>
          </a:p>
          <a:p>
            <a:pPr lvl="1"/>
            <a:r>
              <a:rPr lang="fr-FR" dirty="0" smtClean="0"/>
              <a:t>Silverlight : </a:t>
            </a:r>
            <a:r>
              <a:rPr lang="fr-FR" dirty="0" smtClean="0">
                <a:hlinkClick r:id="rId4"/>
              </a:rPr>
              <a:t>http://www.bing.com/maps/explore/</a:t>
            </a:r>
            <a:r>
              <a:rPr lang="fr-FR" dirty="0" smtClean="0"/>
              <a:t> </a:t>
            </a:r>
          </a:p>
          <a:p>
            <a:pPr lvl="1"/>
            <a:endParaRPr lang="fr-FR" dirty="0"/>
          </a:p>
          <a:p>
            <a:r>
              <a:rPr lang="fr-FR" dirty="0" smtClean="0"/>
              <a:t>Fonctionnalités</a:t>
            </a:r>
          </a:p>
          <a:p>
            <a:pPr lvl="1"/>
            <a:r>
              <a:rPr lang="fr-FR" dirty="0" smtClean="0"/>
              <a:t>Recherche full-</a:t>
            </a:r>
            <a:r>
              <a:rPr lang="fr-FR" dirty="0" err="1" smtClean="0"/>
              <a:t>text</a:t>
            </a:r>
            <a:r>
              <a:rPr lang="fr-FR" dirty="0" smtClean="0"/>
              <a:t> sur des lieux, des catégories d’éléments…</a:t>
            </a:r>
          </a:p>
          <a:p>
            <a:pPr lvl="1"/>
            <a:r>
              <a:rPr lang="fr-FR" dirty="0" smtClean="0"/>
              <a:t>Calcul d’itinéraire</a:t>
            </a:r>
          </a:p>
          <a:p>
            <a:pPr lvl="1"/>
            <a:r>
              <a:rPr lang="fr-FR" dirty="0" smtClean="0"/>
              <a:t>Sauvegarde et partage de point d’intérêt</a:t>
            </a:r>
          </a:p>
          <a:p>
            <a:pPr lvl="1"/>
            <a:r>
              <a:rPr lang="fr-FR" dirty="0" smtClean="0"/>
              <a:t>Import de parcours</a:t>
            </a:r>
          </a:p>
          <a:p>
            <a:pPr marL="914400" lvl="2" indent="0">
              <a:buNone/>
            </a:pPr>
            <a:endParaRPr lang="fr-FR" dirty="0" smtClean="0"/>
          </a:p>
          <a:p>
            <a:pPr lvl="1"/>
            <a:endParaRPr lang="fr-FR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32152" y="198754"/>
            <a:ext cx="7004344" cy="925990"/>
          </a:xfrm>
        </p:spPr>
        <p:txBody>
          <a:bodyPr/>
          <a:lstStyle/>
          <a:p>
            <a:r>
              <a:rPr lang="fr-FR" dirty="0" smtClean="0"/>
              <a:t>Description et fonctionnalités</a:t>
            </a:r>
            <a:endParaRPr lang="fr-FR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1331640" y="0"/>
            <a:ext cx="7812360" cy="394170"/>
          </a:xfrm>
          <a:prstGeom prst="rect">
            <a:avLst/>
          </a:prstGeom>
          <a:noFill/>
          <a:ln>
            <a:noFill/>
          </a:ln>
        </p:spPr>
        <p:txBody>
          <a:bodyPr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fr-FR" sz="3600" b="1" kern="1200">
                <a:ln w="158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13000"/>
                    </a:prstClr>
                  </a:outerShdw>
                </a:effectLst>
                <a:latin typeface="ITCKabel" pitchFamily="50" charset="0"/>
                <a:ea typeface="+mj-ea"/>
                <a:cs typeface="+mj-cs"/>
              </a:defRPr>
            </a:lvl1pPr>
          </a:lstStyle>
          <a:p>
            <a:r>
              <a:rPr lang="fr-FR" sz="2400" dirty="0" smtClean="0"/>
              <a:t>Présentation du portail Bing </a:t>
            </a:r>
            <a:r>
              <a:rPr lang="fr-FR" sz="2400" dirty="0" err="1" smtClean="0"/>
              <a:t>Maps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28986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Tour d’horizon des applications existantes</a:t>
            </a:r>
          </a:p>
          <a:p>
            <a:pPr lvl="1"/>
            <a:r>
              <a:rPr lang="fr-FR" dirty="0" err="1" smtClean="0"/>
              <a:t>Foursquare</a:t>
            </a:r>
            <a:endParaRPr lang="fr-FR" dirty="0" smtClean="0"/>
          </a:p>
          <a:p>
            <a:pPr lvl="1"/>
            <a:r>
              <a:rPr lang="fr-FR" dirty="0" err="1" smtClean="0"/>
              <a:t>Twitter</a:t>
            </a:r>
            <a:endParaRPr lang="fr-FR" dirty="0" smtClean="0"/>
          </a:p>
          <a:p>
            <a:pPr lvl="1"/>
            <a:r>
              <a:rPr lang="fr-FR" dirty="0" smtClean="0"/>
              <a:t>National </a:t>
            </a:r>
            <a:r>
              <a:rPr lang="fr-FR" dirty="0" err="1" smtClean="0"/>
              <a:t>Geographics</a:t>
            </a:r>
            <a:r>
              <a:rPr lang="fr-FR" dirty="0"/>
              <a:t> </a:t>
            </a:r>
            <a:r>
              <a:rPr lang="fr-FR" dirty="0" smtClean="0"/>
              <a:t>: Global Actions Atlas</a:t>
            </a:r>
          </a:p>
          <a:p>
            <a:pPr lvl="1"/>
            <a:endParaRPr lang="fr-FR" dirty="0"/>
          </a:p>
          <a:p>
            <a:r>
              <a:rPr lang="fr-FR" dirty="0" smtClean="0"/>
              <a:t>Tour d’horizon des applications de Microsoft</a:t>
            </a:r>
          </a:p>
          <a:p>
            <a:pPr lvl="1"/>
            <a:r>
              <a:rPr lang="fr-FR" dirty="0" smtClean="0"/>
              <a:t>Distance </a:t>
            </a:r>
            <a:r>
              <a:rPr lang="fr-FR" dirty="0" err="1" smtClean="0"/>
              <a:t>calculator</a:t>
            </a:r>
            <a:endParaRPr lang="fr-FR" dirty="0" smtClean="0"/>
          </a:p>
          <a:p>
            <a:pPr lvl="1"/>
            <a:r>
              <a:rPr lang="fr-FR" dirty="0" err="1" smtClean="0"/>
              <a:t>Photosynth</a:t>
            </a:r>
            <a:endParaRPr lang="fr-FR" dirty="0"/>
          </a:p>
          <a:p>
            <a:pPr lvl="1"/>
            <a:r>
              <a:rPr lang="fr-FR" dirty="0" err="1" smtClean="0"/>
              <a:t>Worldwide</a:t>
            </a:r>
            <a:r>
              <a:rPr lang="fr-FR" dirty="0" smtClean="0"/>
              <a:t> </a:t>
            </a:r>
            <a:r>
              <a:rPr lang="fr-FR" dirty="0" err="1" smtClean="0"/>
              <a:t>Telescope</a:t>
            </a:r>
            <a:endParaRPr lang="fr-FR" dirty="0" smtClean="0"/>
          </a:p>
          <a:p>
            <a:pPr lvl="1"/>
            <a:r>
              <a:rPr lang="fr-FR" dirty="0" err="1" smtClean="0"/>
              <a:t>Streetside</a:t>
            </a:r>
            <a:r>
              <a:rPr lang="fr-FR" dirty="0" smtClean="0"/>
              <a:t>™ Photos</a:t>
            </a:r>
          </a:p>
          <a:p>
            <a:pPr lvl="1"/>
            <a:endParaRPr lang="fr-FR" dirty="0"/>
          </a:p>
          <a:p>
            <a:r>
              <a:rPr lang="fr-FR" dirty="0" smtClean="0"/>
              <a:t>Volonté d’être un hub à application</a:t>
            </a:r>
          </a:p>
          <a:p>
            <a:pPr lvl="1"/>
            <a:r>
              <a:rPr lang="fr-FR" i="1" dirty="0" smtClean="0"/>
              <a:t>Bing </a:t>
            </a:r>
            <a:r>
              <a:rPr lang="fr-FR" i="1" dirty="0" err="1" smtClean="0"/>
              <a:t>Maps</a:t>
            </a:r>
            <a:r>
              <a:rPr lang="fr-FR" i="1" dirty="0" smtClean="0"/>
              <a:t> App SDK disponible dès à </a:t>
            </a:r>
            <a:r>
              <a:rPr lang="fr-FR" i="1" dirty="0" smtClean="0"/>
              <a:t>présent</a:t>
            </a:r>
            <a:endParaRPr lang="fr-FR" i="1" dirty="0" smtClean="0"/>
          </a:p>
          <a:p>
            <a:pPr lvl="1"/>
            <a:endParaRPr lang="fr-FR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32152" y="198754"/>
            <a:ext cx="7004344" cy="925990"/>
          </a:xfrm>
        </p:spPr>
        <p:txBody>
          <a:bodyPr/>
          <a:lstStyle/>
          <a:p>
            <a:r>
              <a:rPr lang="fr-FR" dirty="0" smtClean="0"/>
              <a:t>Nouveautés et applications</a:t>
            </a:r>
            <a:endParaRPr lang="fr-FR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1331640" y="0"/>
            <a:ext cx="7812360" cy="394170"/>
          </a:xfrm>
          <a:prstGeom prst="rect">
            <a:avLst/>
          </a:prstGeom>
          <a:noFill/>
          <a:ln>
            <a:noFill/>
          </a:ln>
        </p:spPr>
        <p:txBody>
          <a:bodyPr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fr-FR" sz="3600" b="1" kern="1200">
                <a:ln w="158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13000"/>
                    </a:prstClr>
                  </a:outerShdw>
                </a:effectLst>
                <a:latin typeface="ITCKabel" pitchFamily="50" charset="0"/>
                <a:ea typeface="+mj-ea"/>
                <a:cs typeface="+mj-cs"/>
              </a:defRPr>
            </a:lvl1pPr>
          </a:lstStyle>
          <a:p>
            <a:r>
              <a:rPr lang="fr-FR" sz="2400" dirty="0" smtClean="0"/>
              <a:t>Présentation du portail Bing </a:t>
            </a:r>
            <a:r>
              <a:rPr lang="fr-FR" sz="2400" dirty="0" err="1" smtClean="0"/>
              <a:t>Maps</a:t>
            </a:r>
            <a:endParaRPr lang="fr-FR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9" b="17367"/>
          <a:stretch/>
        </p:blipFill>
        <p:spPr bwMode="auto">
          <a:xfrm>
            <a:off x="7380312" y="1210962"/>
            <a:ext cx="1498476" cy="667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4" t="49059" r="38430" b="41357"/>
          <a:stretch/>
        </p:blipFill>
        <p:spPr bwMode="auto">
          <a:xfrm>
            <a:off x="7308304" y="1844824"/>
            <a:ext cx="1728192" cy="520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" t="34177" r="72723" b="57256"/>
          <a:stretch/>
        </p:blipFill>
        <p:spPr bwMode="auto">
          <a:xfrm>
            <a:off x="6660232" y="2348880"/>
            <a:ext cx="2376264" cy="539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1" t="28975" r="62153" b="61681"/>
          <a:stretch/>
        </p:blipFill>
        <p:spPr bwMode="auto">
          <a:xfrm>
            <a:off x="7401578" y="3140968"/>
            <a:ext cx="1270000" cy="66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0" t="43076" r="12886" b="47041"/>
          <a:stretch/>
        </p:blipFill>
        <p:spPr bwMode="auto">
          <a:xfrm>
            <a:off x="7401578" y="3861048"/>
            <a:ext cx="12954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9" t="49829" r="77624" b="40555"/>
          <a:stretch/>
        </p:blipFill>
        <p:spPr bwMode="auto">
          <a:xfrm>
            <a:off x="7401578" y="4581128"/>
            <a:ext cx="1346886" cy="679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414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xmlns:mc="http://schemas.openxmlformats.org/markup-compatibility/2006" xmlns:a14="http://schemas.microsoft.com/office/drawing/2010/main" val="1F497D" mc:Ignorable=""/>
      </a:dk2>
      <a:lt2>
        <a:srgbClr xmlns:mc="http://schemas.openxmlformats.org/markup-compatibility/2006" xmlns:a14="http://schemas.microsoft.com/office/drawing/2010/main" val="EEECE1" mc:Ignorable=""/>
      </a:lt2>
      <a:accent1>
        <a:srgbClr xmlns:mc="http://schemas.openxmlformats.org/markup-compatibility/2006" xmlns:a14="http://schemas.microsoft.com/office/drawing/2010/main" val="4F81BD" mc:Ignorable=""/>
      </a:accent1>
      <a:accent2>
        <a:srgbClr xmlns:mc="http://schemas.openxmlformats.org/markup-compatibility/2006" xmlns:a14="http://schemas.microsoft.com/office/drawing/2010/main" val="C0504D" mc:Ignorable=""/>
      </a:accent2>
      <a:accent3>
        <a:srgbClr xmlns:mc="http://schemas.openxmlformats.org/markup-compatibility/2006" xmlns:a14="http://schemas.microsoft.com/office/drawing/2010/main" val="9BBB59" mc:Ignorable=""/>
      </a:accent3>
      <a:accent4>
        <a:srgbClr xmlns:mc="http://schemas.openxmlformats.org/markup-compatibility/2006" xmlns:a14="http://schemas.microsoft.com/office/drawing/2010/main" val="8064A2" mc:Ignorable=""/>
      </a:accent4>
      <a:accent5>
        <a:srgbClr xmlns:mc="http://schemas.openxmlformats.org/markup-compatibility/2006" xmlns:a14="http://schemas.microsoft.com/office/drawing/2010/main" val="4BACC6" mc:Ignorable=""/>
      </a:accent5>
      <a:accent6>
        <a:srgbClr xmlns:mc="http://schemas.openxmlformats.org/markup-compatibility/2006" xmlns:a14="http://schemas.microsoft.com/office/drawing/2010/main" val="F79646" mc:Ignorable=""/>
      </a:accent6>
      <a:hlink>
        <a:srgbClr xmlns:mc="http://schemas.openxmlformats.org/markup-compatibility/2006" xmlns:a14="http://schemas.microsoft.com/office/drawing/2010/main" val="0000FF" mc:Ignorable=""/>
      </a:hlink>
      <a:folHlink>
        <a:srgbClr xmlns:mc="http://schemas.openxmlformats.org/markup-compatibility/2006" xmlns:a14="http://schemas.microsoft.com/office/drawing/2010/main" val="800080" mc:Ignorable="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xmlns:mc="http://schemas.openxmlformats.org/markup-compatibility/2006" xmlns:a14="http://schemas.microsoft.com/office/drawing/2010/main" val="1F497D" mc:Ignorable=""/>
      </a:dk2>
      <a:lt2>
        <a:srgbClr xmlns:mc="http://schemas.openxmlformats.org/markup-compatibility/2006" xmlns:a14="http://schemas.microsoft.com/office/drawing/2010/main" val="EEECE1" mc:Ignorable=""/>
      </a:lt2>
      <a:accent1>
        <a:srgbClr xmlns:mc="http://schemas.openxmlformats.org/markup-compatibility/2006" xmlns:a14="http://schemas.microsoft.com/office/drawing/2010/main" val="4F81BD" mc:Ignorable=""/>
      </a:accent1>
      <a:accent2>
        <a:srgbClr xmlns:mc="http://schemas.openxmlformats.org/markup-compatibility/2006" xmlns:a14="http://schemas.microsoft.com/office/drawing/2010/main" val="C0504D" mc:Ignorable=""/>
      </a:accent2>
      <a:accent3>
        <a:srgbClr xmlns:mc="http://schemas.openxmlformats.org/markup-compatibility/2006" xmlns:a14="http://schemas.microsoft.com/office/drawing/2010/main" val="9BBB59" mc:Ignorable=""/>
      </a:accent3>
      <a:accent4>
        <a:srgbClr xmlns:mc="http://schemas.openxmlformats.org/markup-compatibility/2006" xmlns:a14="http://schemas.microsoft.com/office/drawing/2010/main" val="8064A2" mc:Ignorable=""/>
      </a:accent4>
      <a:accent5>
        <a:srgbClr xmlns:mc="http://schemas.openxmlformats.org/markup-compatibility/2006" xmlns:a14="http://schemas.microsoft.com/office/drawing/2010/main" val="4BACC6" mc:Ignorable=""/>
      </a:accent5>
      <a:accent6>
        <a:srgbClr xmlns:mc="http://schemas.openxmlformats.org/markup-compatibility/2006" xmlns:a14="http://schemas.microsoft.com/office/drawing/2010/main" val="F79646" mc:Ignorable=""/>
      </a:accent6>
      <a:hlink>
        <a:srgbClr xmlns:mc="http://schemas.openxmlformats.org/markup-compatibility/2006" xmlns:a14="http://schemas.microsoft.com/office/drawing/2010/main" val="0000FF" mc:Ignorable=""/>
      </a:hlink>
      <a:folHlink>
        <a:srgbClr xmlns:mc="http://schemas.openxmlformats.org/markup-compatibility/2006" xmlns:a14="http://schemas.microsoft.com/office/drawing/2010/main" val="800080" mc:Ignorable="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xmlns:mc="http://schemas.openxmlformats.org/markup-compatibility/2006" xmlns:a14="http://schemas.microsoft.com/office/drawing/2010/main" val="1F497D" mc:Ignorable=""/>
      </a:dk2>
      <a:lt2>
        <a:srgbClr xmlns:mc="http://schemas.openxmlformats.org/markup-compatibility/2006" xmlns:a14="http://schemas.microsoft.com/office/drawing/2010/main" val="EEECE1" mc:Ignorable=""/>
      </a:lt2>
      <a:accent1>
        <a:srgbClr xmlns:mc="http://schemas.openxmlformats.org/markup-compatibility/2006" xmlns:a14="http://schemas.microsoft.com/office/drawing/2010/main" val="4F81BD" mc:Ignorable=""/>
      </a:accent1>
      <a:accent2>
        <a:srgbClr xmlns:mc="http://schemas.openxmlformats.org/markup-compatibility/2006" xmlns:a14="http://schemas.microsoft.com/office/drawing/2010/main" val="C0504D" mc:Ignorable=""/>
      </a:accent2>
      <a:accent3>
        <a:srgbClr xmlns:mc="http://schemas.openxmlformats.org/markup-compatibility/2006" xmlns:a14="http://schemas.microsoft.com/office/drawing/2010/main" val="9BBB59" mc:Ignorable=""/>
      </a:accent3>
      <a:accent4>
        <a:srgbClr xmlns:mc="http://schemas.openxmlformats.org/markup-compatibility/2006" xmlns:a14="http://schemas.microsoft.com/office/drawing/2010/main" val="8064A2" mc:Ignorable=""/>
      </a:accent4>
      <a:accent5>
        <a:srgbClr xmlns:mc="http://schemas.openxmlformats.org/markup-compatibility/2006" xmlns:a14="http://schemas.microsoft.com/office/drawing/2010/main" val="4BACC6" mc:Ignorable=""/>
      </a:accent5>
      <a:accent6>
        <a:srgbClr xmlns:mc="http://schemas.openxmlformats.org/markup-compatibility/2006" xmlns:a14="http://schemas.microsoft.com/office/drawing/2010/main" val="F79646" mc:Ignorable=""/>
      </a:accent6>
      <a:hlink>
        <a:srgbClr xmlns:mc="http://schemas.openxmlformats.org/markup-compatibility/2006" xmlns:a14="http://schemas.microsoft.com/office/drawing/2010/main" val="0000FF" mc:Ignorable=""/>
      </a:hlink>
      <a:folHlink>
        <a:srgbClr xmlns:mc="http://schemas.openxmlformats.org/markup-compatibility/2006" xmlns:a14="http://schemas.microsoft.com/office/drawing/2010/main" val="800080" mc:Ignorable="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2551</TotalTime>
  <Words>1614</Words>
  <Application>Microsoft Office PowerPoint</Application>
  <PresentationFormat>On-screen Show (4:3)</PresentationFormat>
  <Paragraphs>418</Paragraphs>
  <Slides>49</Slides>
  <Notes>24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PowerPoint Presentation</vt:lpstr>
      <vt:lpstr>PowerPoint Presentation</vt:lpstr>
      <vt:lpstr>Présentation des speakers</vt:lpstr>
      <vt:lpstr>Speakers</vt:lpstr>
      <vt:lpstr>Agenda de la session</vt:lpstr>
      <vt:lpstr>Agenda de la session</vt:lpstr>
      <vt:lpstr>Présentation du portail  Bing Maps</vt:lpstr>
      <vt:lpstr>Description et fonctionnalités</vt:lpstr>
      <vt:lpstr>Nouveautés et applications</vt:lpstr>
      <vt:lpstr>Découverte du portail Bing Maps</vt:lpstr>
      <vt:lpstr>Présentation de la plateforme</vt:lpstr>
      <vt:lpstr>Historique</vt:lpstr>
      <vt:lpstr>Présentation générale</vt:lpstr>
      <vt:lpstr>Possibilités</vt:lpstr>
      <vt:lpstr>Fonctionnalités exclusives</vt:lpstr>
      <vt:lpstr>Et techniquement ?</vt:lpstr>
      <vt:lpstr>Des synergies fortes avec les autres technologies Microsoft</vt:lpstr>
      <vt:lpstr>Des synergies fortes avec les autres technologies Microsoft</vt:lpstr>
      <vt:lpstr>Exemples d’intégration</vt:lpstr>
      <vt:lpstr>Un site en action</vt:lpstr>
      <vt:lpstr>Informations commerciales</vt:lpstr>
      <vt:lpstr>Une grande richesse d’API pour les développeurs</vt:lpstr>
      <vt:lpstr>Développement avec l’API</vt:lpstr>
      <vt:lpstr>Présentation technique</vt:lpstr>
      <vt:lpstr>Développement avec l’API</vt:lpstr>
      <vt:lpstr>Présentation</vt:lpstr>
      <vt:lpstr>Intégration simple du contrôle AJAX</vt:lpstr>
      <vt:lpstr>Ajout d’éléments au sein du contrôle AJAX</vt:lpstr>
      <vt:lpstr>Calcul d’itinéraires au sein  du contrôle AJAX</vt:lpstr>
      <vt:lpstr>Développement avec l’API</vt:lpstr>
      <vt:lpstr>Présentation</vt:lpstr>
      <vt:lpstr>Bien débuter</vt:lpstr>
      <vt:lpstr>Utilisation simple  du contrôle Bing Maps Silverlight</vt:lpstr>
      <vt:lpstr>Gestion des événements et ajout d’éléments avec le contrôle Bing Maps Silverlight</vt:lpstr>
      <vt:lpstr>Développement avec l’API</vt:lpstr>
      <vt:lpstr>Présentation du scénario</vt:lpstr>
      <vt:lpstr>Explication du développement  de la recherche de proximité</vt:lpstr>
      <vt:lpstr>Considérations de développement</vt:lpstr>
      <vt:lpstr>AJAX ou Silverlight ?</vt:lpstr>
      <vt:lpstr>AJAX ou Silverlight ?</vt:lpstr>
      <vt:lpstr>Intégration des données</vt:lpstr>
      <vt:lpstr>Interopérabilité</vt:lpstr>
      <vt:lpstr>Questions / Réponses</vt:lpstr>
      <vt:lpstr>Livre</vt:lpstr>
      <vt:lpstr>Liens utiles et références</vt:lpstr>
      <vt:lpstr>Liens officiels</vt:lpstr>
      <vt:lpstr>Liens de la communauté</vt:lpstr>
      <vt:lpstr>Présentation et exemples prochainement  disponibles en téléchargement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nicolas.boonaert@wygwam.com;Marie Chenut Chassagne</dc:creator>
  <cp:keywords>Bing Maps; Wygwam;Wygday;Presentation;API;</cp:keywords>
  <cp:lastModifiedBy>Nicolas Boonaert</cp:lastModifiedBy>
  <cp:revision>254</cp:revision>
  <dcterms:created xsi:type="dcterms:W3CDTF">2007-10-30T09:21:35Z</dcterms:created>
  <dcterms:modified xsi:type="dcterms:W3CDTF">2010-06-08T13:10:18Z</dcterms:modified>
  <cp:category>Bing Maps</cp:category>
</cp:coreProperties>
</file>